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91" r:id="rId2"/>
    <p:sldId id="293" r:id="rId3"/>
    <p:sldId id="292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5" r:id="rId14"/>
    <p:sldId id="306" r:id="rId15"/>
    <p:sldId id="307" r:id="rId16"/>
    <p:sldId id="308" r:id="rId17"/>
    <p:sldId id="309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04" r:id="rId29"/>
    <p:sldId id="310" r:id="rId30"/>
    <p:sldId id="311" r:id="rId31"/>
    <p:sldId id="312" r:id="rId32"/>
    <p:sldId id="31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7" r:id="rId45"/>
    <p:sldId id="335" r:id="rId46"/>
    <p:sldId id="338" r:id="rId47"/>
    <p:sldId id="336" r:id="rId48"/>
    <p:sldId id="339" r:id="rId49"/>
    <p:sldId id="340" r:id="rId50"/>
    <p:sldId id="344" r:id="rId51"/>
    <p:sldId id="345" r:id="rId52"/>
    <p:sldId id="346" r:id="rId53"/>
    <p:sldId id="349" r:id="rId54"/>
    <p:sldId id="348" r:id="rId55"/>
    <p:sldId id="350" r:id="rId56"/>
    <p:sldId id="368" r:id="rId57"/>
    <p:sldId id="367" r:id="rId58"/>
    <p:sldId id="369" r:id="rId59"/>
    <p:sldId id="370" r:id="rId60"/>
    <p:sldId id="375" r:id="rId61"/>
    <p:sldId id="361" r:id="rId62"/>
    <p:sldId id="356" r:id="rId63"/>
    <p:sldId id="357" r:id="rId64"/>
    <p:sldId id="358" r:id="rId65"/>
    <p:sldId id="359" r:id="rId66"/>
    <p:sldId id="362" r:id="rId67"/>
    <p:sldId id="363" r:id="rId68"/>
    <p:sldId id="364" r:id="rId69"/>
    <p:sldId id="365" r:id="rId70"/>
    <p:sldId id="366" r:id="rId71"/>
    <p:sldId id="388" r:id="rId72"/>
    <p:sldId id="389" r:id="rId73"/>
    <p:sldId id="392" r:id="rId74"/>
    <p:sldId id="393" r:id="rId75"/>
    <p:sldId id="387" r:id="rId76"/>
    <p:sldId id="394" r:id="rId77"/>
    <p:sldId id="395" r:id="rId78"/>
    <p:sldId id="396" r:id="rId79"/>
    <p:sldId id="397" r:id="rId80"/>
    <p:sldId id="400" r:id="rId81"/>
    <p:sldId id="398" r:id="rId82"/>
    <p:sldId id="399" r:id="rId83"/>
    <p:sldId id="403" r:id="rId84"/>
    <p:sldId id="402" r:id="rId85"/>
    <p:sldId id="401" r:id="rId86"/>
    <p:sldId id="347" r:id="rId87"/>
    <p:sldId id="343" r:id="rId88"/>
    <p:sldId id="351" r:id="rId89"/>
    <p:sldId id="376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  <p:sldId id="386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>
      <p:cViewPr>
        <p:scale>
          <a:sx n="100" d="100"/>
          <a:sy n="100" d="100"/>
        </p:scale>
        <p:origin x="-1890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0BEA8-324D-43A8-8F6B-6147B43CB98B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D7EC4-5B95-4278-BA6E-1EE1B1E91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1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2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3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5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6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1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0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0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4CEE-3B01-404E-AB4B-44ECB72B5FF0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1E3B-B339-4FEC-ABF1-D3CA7621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4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Household Modeling</a:t>
            </a:r>
            <a:br>
              <a:rPr lang="en-US" dirty="0" smtClean="0"/>
            </a:b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Multiple Villages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Human / No Vector Migration</a:t>
            </a:r>
            <a:br>
              <a:rPr lang="en-US" dirty="0" smtClean="0"/>
            </a:br>
            <a:r>
              <a:rPr lang="en-US" dirty="0" smtClean="0"/>
              <a:t>Average Vector Population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" y="1752601"/>
            <a:ext cx="9174949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0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Human Migration For </a:t>
            </a:r>
            <a:br>
              <a:rPr lang="en-US" sz="2800" dirty="0" smtClean="0"/>
            </a:br>
            <a:r>
              <a:rPr lang="en-US" sz="2800" dirty="0" smtClean="0"/>
              <a:t>Node 1 Residents</a:t>
            </a:r>
            <a:br>
              <a:rPr lang="en-US" sz="2800" dirty="0" smtClean="0"/>
            </a:br>
            <a:r>
              <a:rPr lang="en-US" sz="2800" dirty="0" smtClean="0"/>
              <a:t>Local Migration</a:t>
            </a:r>
            <a:endParaRPr lang="en-US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2478436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563880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=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25780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Visiting -2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Visiting -11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Visiting -12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179653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that durations are very short, most are 1 day.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32683" y="5295776"/>
            <a:ext cx="787317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Migration For</a:t>
            </a:r>
            <a:br>
              <a:rPr lang="en-US" dirty="0" smtClean="0"/>
            </a:br>
            <a:r>
              <a:rPr lang="en-US" dirty="0" smtClean="0"/>
              <a:t>Node 13 Residents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696641"/>
            <a:ext cx="9124950" cy="513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002462"/>
            <a:ext cx="2019300" cy="16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96240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= 13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81525" y="586740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Visiting – 4, 3, 2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96000" y="5867400"/>
            <a:ext cx="2286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67400" y="5638800"/>
            <a:ext cx="379966" cy="3209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638800" y="5638800"/>
            <a:ext cx="76200" cy="3209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7747" y="340625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Visiting – 14, 11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858000" y="36576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934200" y="3657600"/>
            <a:ext cx="381000" cy="605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83701" y="1828800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Visiting – 22, 24, 23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886200" y="2133600"/>
            <a:ext cx="76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191000" y="2133600"/>
            <a:ext cx="76200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419600" y="2133600"/>
            <a:ext cx="1143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543800" y="5828928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No Human/No Vector Migration</a:t>
            </a:r>
            <a:br>
              <a:rPr lang="en-US" sz="3600" dirty="0"/>
            </a:br>
            <a:r>
              <a:rPr lang="en-US" sz="3600" dirty="0"/>
              <a:t>vs </a:t>
            </a:r>
            <a:r>
              <a:rPr lang="en-US" sz="3600" dirty="0" smtClean="0"/>
              <a:t>Regional </a:t>
            </a:r>
            <a:r>
              <a:rPr lang="en-US" sz="3600" dirty="0"/>
              <a:t>Human/No Vector Migration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507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65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1 </a:t>
            </a:r>
            <a:r>
              <a:rPr lang="en-US" sz="2800" dirty="0" smtClean="0"/>
              <a:t>Residents</a:t>
            </a:r>
            <a:br>
              <a:rPr lang="en-US" sz="2800" dirty="0" smtClean="0"/>
            </a:br>
            <a:r>
              <a:rPr lang="en-US" sz="2800" dirty="0" smtClean="0"/>
              <a:t>Regional Migration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719856"/>
            <a:ext cx="9134476" cy="513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0600" y="3962400"/>
            <a:ext cx="6553200" cy="6096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0600" y="2819400"/>
            <a:ext cx="6553200" cy="6858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6800" y="2019300"/>
            <a:ext cx="6553200" cy="3429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90600" y="5066036"/>
            <a:ext cx="6553200" cy="648964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0600" y="5943599"/>
            <a:ext cx="6553200" cy="11566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90600" y="4832019"/>
            <a:ext cx="6553200" cy="234017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2478436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832683" y="5295776"/>
            <a:ext cx="787317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13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/>
              <a:t>Regional Migration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4498"/>
            <a:ext cx="9144001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0600" y="3505200"/>
            <a:ext cx="6553200" cy="304800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0600" y="3929204"/>
            <a:ext cx="6553200" cy="64279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2779414"/>
            <a:ext cx="6553200" cy="72578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5038254"/>
            <a:ext cx="6553200" cy="67674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600" y="2019300"/>
            <a:ext cx="6553200" cy="3429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90600" y="5714999"/>
            <a:ext cx="6553200" cy="34426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4800600"/>
            <a:ext cx="6553200" cy="121722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0600" y="4571999"/>
            <a:ext cx="6553200" cy="111833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002462"/>
            <a:ext cx="2019300" cy="16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3800" y="5828928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5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50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/>
              <a:t>Regional Migration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4500"/>
            <a:ext cx="9144001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990600" y="1947626"/>
            <a:ext cx="6553200" cy="338373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2533651"/>
            <a:ext cx="6553200" cy="361949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3200400"/>
            <a:ext cx="6553200" cy="35594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90600" y="3838575"/>
            <a:ext cx="6553200" cy="3810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0600" y="4495800"/>
            <a:ext cx="6553200" cy="3810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5136542"/>
            <a:ext cx="6553200" cy="393589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5791200"/>
            <a:ext cx="6553200" cy="3810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0600" y="2286000"/>
            <a:ext cx="6553200" cy="122462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1"/>
            <a:ext cx="152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24800" y="56388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90600" y="3556342"/>
            <a:ext cx="6553200" cy="143332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0600" y="2895600"/>
            <a:ext cx="6553200" cy="144920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75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/>
              <a:t>Regional Migration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35756"/>
            <a:ext cx="1981200" cy="141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0" y="57150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0600" y="5680252"/>
            <a:ext cx="6553200" cy="164225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0600" y="4216059"/>
            <a:ext cx="6553200" cy="377889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6248400"/>
            <a:ext cx="6553200" cy="17797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5181600"/>
            <a:ext cx="6553200" cy="4986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90600" y="3233318"/>
            <a:ext cx="6553200" cy="39502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0600" y="2286000"/>
            <a:ext cx="6553200" cy="3810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4782310"/>
            <a:ext cx="6553200" cy="10283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4593948"/>
            <a:ext cx="6553200" cy="10283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600" y="3628339"/>
            <a:ext cx="6553200" cy="288951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Human/No Vector Migration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smtClean="0"/>
              <a:t>Sea </a:t>
            </a:r>
            <a:r>
              <a:rPr lang="en-US" dirty="0"/>
              <a:t>Human/No Vector Migration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3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1 </a:t>
            </a:r>
            <a:r>
              <a:rPr lang="en-US" sz="2800" dirty="0" smtClean="0"/>
              <a:t>Residents</a:t>
            </a:r>
            <a:br>
              <a:rPr lang="en-US" sz="2800" dirty="0" smtClean="0"/>
            </a:br>
            <a:r>
              <a:rPr lang="en-US" sz="2800" dirty="0" smtClean="0"/>
              <a:t>Sea Migration</a:t>
            </a:r>
            <a:endParaRPr lang="en-US" sz="2800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2478436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832683" y="5295776"/>
            <a:ext cx="787317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685800"/>
            <a:ext cx="3352799" cy="2438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chemeClr val="tx1"/>
                </a:solidFill>
              </a:rPr>
              <a:t>Vulcan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Nodes: 16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Vulcans: 76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74650" y="4337050"/>
            <a:ext cx="5041900" cy="2444750"/>
          </a:xfrm>
          <a:custGeom>
            <a:avLst/>
            <a:gdLst>
              <a:gd name="connsiteX0" fmla="*/ 0 w 5041900"/>
              <a:gd name="connsiteY0" fmla="*/ 0 h 2444750"/>
              <a:gd name="connsiteX1" fmla="*/ 0 w 5041900"/>
              <a:gd name="connsiteY1" fmla="*/ 2444750 h 2444750"/>
              <a:gd name="connsiteX2" fmla="*/ 4191000 w 5041900"/>
              <a:gd name="connsiteY2" fmla="*/ 2444750 h 2444750"/>
              <a:gd name="connsiteX3" fmla="*/ 5041900 w 5041900"/>
              <a:gd name="connsiteY3" fmla="*/ 2425700 h 2444750"/>
              <a:gd name="connsiteX4" fmla="*/ 5041900 w 5041900"/>
              <a:gd name="connsiteY4" fmla="*/ 609600 h 2444750"/>
              <a:gd name="connsiteX5" fmla="*/ 4197350 w 5041900"/>
              <a:gd name="connsiteY5" fmla="*/ 609600 h 2444750"/>
              <a:gd name="connsiteX6" fmla="*/ 4197350 w 5041900"/>
              <a:gd name="connsiteY6" fmla="*/ 0 h 2444750"/>
              <a:gd name="connsiteX7" fmla="*/ 0 w 5041900"/>
              <a:gd name="connsiteY7" fmla="*/ 0 h 244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41900" h="2444750">
                <a:moveTo>
                  <a:pt x="0" y="0"/>
                </a:moveTo>
                <a:lnTo>
                  <a:pt x="0" y="2444750"/>
                </a:lnTo>
                <a:lnTo>
                  <a:pt x="4191000" y="2444750"/>
                </a:lnTo>
                <a:lnTo>
                  <a:pt x="5041900" y="2425700"/>
                </a:lnTo>
                <a:lnTo>
                  <a:pt x="5041900" y="609600"/>
                </a:lnTo>
                <a:lnTo>
                  <a:pt x="4197350" y="609600"/>
                </a:lnTo>
                <a:lnTo>
                  <a:pt x="4197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err="1" smtClean="0"/>
              <a:t>Andoria</a:t>
            </a:r>
            <a:endParaRPr lang="en-US" u="sng" dirty="0" smtClean="0"/>
          </a:p>
          <a:p>
            <a:pPr algn="ctr"/>
            <a:r>
              <a:rPr lang="en-US" sz="1200" dirty="0" smtClean="0"/>
              <a:t>Nodes: 23</a:t>
            </a:r>
          </a:p>
          <a:p>
            <a:pPr algn="ctr"/>
            <a:r>
              <a:rPr lang="en-US" sz="1200" dirty="0" err="1" smtClean="0"/>
              <a:t>Andorians</a:t>
            </a:r>
            <a:r>
              <a:rPr lang="en-US" sz="1200" dirty="0" smtClean="0"/>
              <a:t>: 139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10199" y="685800"/>
            <a:ext cx="3352801" cy="365125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Kronos</a:t>
            </a:r>
          </a:p>
          <a:p>
            <a:pPr algn="ctr"/>
            <a:r>
              <a:rPr lang="en-US" sz="1200" dirty="0" smtClean="0"/>
              <a:t>Nodes: 24</a:t>
            </a:r>
          </a:p>
          <a:p>
            <a:pPr algn="ctr"/>
            <a:r>
              <a:rPr lang="en-US" sz="1200" dirty="0" smtClean="0"/>
              <a:t>Klingons: 205</a:t>
            </a:r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0" y="3124200"/>
            <a:ext cx="3352799" cy="121285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Mountains</a:t>
            </a:r>
          </a:p>
          <a:p>
            <a:pPr algn="ctr"/>
            <a:r>
              <a:rPr lang="en-US" sz="1200" dirty="0" smtClean="0"/>
              <a:t>Nodes: 8</a:t>
            </a:r>
          </a:p>
          <a:p>
            <a:pPr algn="ctr"/>
            <a:r>
              <a:rPr lang="en-US" sz="1200" dirty="0" smtClean="0"/>
              <a:t>People: 0</a:t>
            </a:r>
          </a:p>
          <a:p>
            <a:pPr algn="ctr"/>
            <a:r>
              <a:rPr lang="en-US" sz="1200" dirty="0" smtClean="0"/>
              <a:t>Vectors: 0</a:t>
            </a:r>
          </a:p>
          <a:p>
            <a:pPr algn="ctr"/>
            <a:r>
              <a:rPr lang="en-US" sz="1200" dirty="0" smtClean="0"/>
              <a:t>LHM: 0</a:t>
            </a:r>
            <a:endParaRPr lang="en-US" sz="1200" dirty="0"/>
          </a:p>
        </p:txBody>
      </p:sp>
      <p:sp>
        <p:nvSpPr>
          <p:cNvPr id="10" name="Freeform 9"/>
          <p:cNvSpPr/>
          <p:nvPr/>
        </p:nvSpPr>
        <p:spPr>
          <a:xfrm>
            <a:off x="3733800" y="685800"/>
            <a:ext cx="5038725" cy="6105525"/>
          </a:xfrm>
          <a:custGeom>
            <a:avLst/>
            <a:gdLst>
              <a:gd name="connsiteX0" fmla="*/ 0 w 5038725"/>
              <a:gd name="connsiteY0" fmla="*/ 0 h 6105525"/>
              <a:gd name="connsiteX1" fmla="*/ 0 w 5038725"/>
              <a:gd name="connsiteY1" fmla="*/ 3648075 h 6105525"/>
              <a:gd name="connsiteX2" fmla="*/ 857250 w 5038725"/>
              <a:gd name="connsiteY2" fmla="*/ 3657600 h 6105525"/>
              <a:gd name="connsiteX3" fmla="*/ 847725 w 5038725"/>
              <a:gd name="connsiteY3" fmla="*/ 4257675 h 6105525"/>
              <a:gd name="connsiteX4" fmla="*/ 1695450 w 5038725"/>
              <a:gd name="connsiteY4" fmla="*/ 4267200 h 6105525"/>
              <a:gd name="connsiteX5" fmla="*/ 1685925 w 5038725"/>
              <a:gd name="connsiteY5" fmla="*/ 6105525 h 6105525"/>
              <a:gd name="connsiteX6" fmla="*/ 2524125 w 5038725"/>
              <a:gd name="connsiteY6" fmla="*/ 6086475 h 6105525"/>
              <a:gd name="connsiteX7" fmla="*/ 2524125 w 5038725"/>
              <a:gd name="connsiteY7" fmla="*/ 4267200 h 6105525"/>
              <a:gd name="connsiteX8" fmla="*/ 5038725 w 5038725"/>
              <a:gd name="connsiteY8" fmla="*/ 4276725 h 6105525"/>
              <a:gd name="connsiteX9" fmla="*/ 5029200 w 5038725"/>
              <a:gd name="connsiteY9" fmla="*/ 3648075 h 6105525"/>
              <a:gd name="connsiteX10" fmla="*/ 1685925 w 5038725"/>
              <a:gd name="connsiteY10" fmla="*/ 3648075 h 6105525"/>
              <a:gd name="connsiteX11" fmla="*/ 1676400 w 5038725"/>
              <a:gd name="connsiteY11" fmla="*/ 9525 h 6105525"/>
              <a:gd name="connsiteX12" fmla="*/ 0 w 5038725"/>
              <a:gd name="connsiteY12" fmla="*/ 0 h 610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38725" h="6105525">
                <a:moveTo>
                  <a:pt x="0" y="0"/>
                </a:moveTo>
                <a:lnTo>
                  <a:pt x="0" y="3648075"/>
                </a:lnTo>
                <a:lnTo>
                  <a:pt x="857250" y="3657600"/>
                </a:lnTo>
                <a:lnTo>
                  <a:pt x="847725" y="4257675"/>
                </a:lnTo>
                <a:lnTo>
                  <a:pt x="1695450" y="4267200"/>
                </a:lnTo>
                <a:lnTo>
                  <a:pt x="1685925" y="6105525"/>
                </a:lnTo>
                <a:lnTo>
                  <a:pt x="2524125" y="6086475"/>
                </a:lnTo>
                <a:lnTo>
                  <a:pt x="2524125" y="4267200"/>
                </a:lnTo>
                <a:lnTo>
                  <a:pt x="5038725" y="4276725"/>
                </a:lnTo>
                <a:lnTo>
                  <a:pt x="5029200" y="3648075"/>
                </a:lnTo>
                <a:lnTo>
                  <a:pt x="1685925" y="3648075"/>
                </a:lnTo>
                <a:lnTo>
                  <a:pt x="1676400" y="95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257925" y="4962525"/>
            <a:ext cx="2524125" cy="1828800"/>
          </a:xfrm>
          <a:custGeom>
            <a:avLst/>
            <a:gdLst>
              <a:gd name="connsiteX0" fmla="*/ 9525 w 2524125"/>
              <a:gd name="connsiteY0" fmla="*/ 1819275 h 1828800"/>
              <a:gd name="connsiteX1" fmla="*/ 0 w 2524125"/>
              <a:gd name="connsiteY1" fmla="*/ 0 h 1828800"/>
              <a:gd name="connsiteX2" fmla="*/ 2524125 w 2524125"/>
              <a:gd name="connsiteY2" fmla="*/ 9525 h 1828800"/>
              <a:gd name="connsiteX3" fmla="*/ 2514600 w 2524125"/>
              <a:gd name="connsiteY3" fmla="*/ 1209675 h 1828800"/>
              <a:gd name="connsiteX4" fmla="*/ 1676400 w 2524125"/>
              <a:gd name="connsiteY4" fmla="*/ 1209675 h 1828800"/>
              <a:gd name="connsiteX5" fmla="*/ 1676400 w 2524125"/>
              <a:gd name="connsiteY5" fmla="*/ 1828800 h 1828800"/>
              <a:gd name="connsiteX6" fmla="*/ 9525 w 2524125"/>
              <a:gd name="connsiteY6" fmla="*/ 1819275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4125" h="1828800">
                <a:moveTo>
                  <a:pt x="9525" y="1819275"/>
                </a:moveTo>
                <a:lnTo>
                  <a:pt x="0" y="0"/>
                </a:lnTo>
                <a:lnTo>
                  <a:pt x="2524125" y="9525"/>
                </a:lnTo>
                <a:lnTo>
                  <a:pt x="2514600" y="1209675"/>
                </a:lnTo>
                <a:lnTo>
                  <a:pt x="1676400" y="1209675"/>
                </a:lnTo>
                <a:lnTo>
                  <a:pt x="1676400" y="1828800"/>
                </a:lnTo>
                <a:lnTo>
                  <a:pt x="9525" y="181927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334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Multiple Villages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8488371" y="6137564"/>
            <a:ext cx="84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Earth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924800" y="6172200"/>
            <a:ext cx="838200" cy="609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100</a:t>
            </a:r>
          </a:p>
          <a:p>
            <a:pPr algn="ctr"/>
            <a:r>
              <a:rPr lang="en-US" sz="900" dirty="0" smtClean="0"/>
              <a:t>People: 100</a:t>
            </a:r>
          </a:p>
          <a:p>
            <a:pPr algn="ctr"/>
            <a:r>
              <a:rPr lang="en-US" sz="900" dirty="0" smtClean="0"/>
              <a:t>Vectors: 1000</a:t>
            </a:r>
          </a:p>
          <a:p>
            <a:pPr algn="ctr"/>
            <a:r>
              <a:rPr lang="en-US" sz="900" dirty="0" smtClean="0"/>
              <a:t>LHM: 20</a:t>
            </a:r>
            <a:endParaRPr lang="en-US" sz="900" dirty="0"/>
          </a:p>
        </p:txBody>
      </p:sp>
      <p:sp>
        <p:nvSpPr>
          <p:cNvPr id="249" name="TextBox 248"/>
          <p:cNvSpPr txBox="1"/>
          <p:nvPr/>
        </p:nvSpPr>
        <p:spPr>
          <a:xfrm>
            <a:off x="70556" y="36576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0.000</a:t>
            </a:r>
            <a:endParaRPr lang="en-US" sz="700" dirty="0"/>
          </a:p>
        </p:txBody>
      </p:sp>
      <p:sp>
        <p:nvSpPr>
          <p:cNvPr id="250" name="TextBox 249"/>
          <p:cNvSpPr txBox="1"/>
          <p:nvPr/>
        </p:nvSpPr>
        <p:spPr>
          <a:xfrm>
            <a:off x="43304" y="41910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-0.005</a:t>
            </a:r>
            <a:endParaRPr lang="en-US" sz="700" dirty="0"/>
          </a:p>
        </p:txBody>
      </p:sp>
      <p:sp>
        <p:nvSpPr>
          <p:cNvPr id="251" name="TextBox 250"/>
          <p:cNvSpPr txBox="1"/>
          <p:nvPr/>
        </p:nvSpPr>
        <p:spPr>
          <a:xfrm>
            <a:off x="43304" y="48006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-0.010</a:t>
            </a:r>
            <a:endParaRPr lang="en-US" sz="700" dirty="0"/>
          </a:p>
        </p:txBody>
      </p:sp>
      <p:sp>
        <p:nvSpPr>
          <p:cNvPr id="252" name="TextBox 251"/>
          <p:cNvSpPr txBox="1"/>
          <p:nvPr/>
        </p:nvSpPr>
        <p:spPr>
          <a:xfrm>
            <a:off x="43304" y="5438745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-0.015</a:t>
            </a:r>
            <a:endParaRPr lang="en-US" sz="700" dirty="0"/>
          </a:p>
        </p:txBody>
      </p:sp>
      <p:sp>
        <p:nvSpPr>
          <p:cNvPr id="253" name="TextBox 252"/>
          <p:cNvSpPr txBox="1"/>
          <p:nvPr/>
        </p:nvSpPr>
        <p:spPr>
          <a:xfrm>
            <a:off x="43304" y="60198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-0.020</a:t>
            </a:r>
            <a:endParaRPr lang="en-US" sz="700" dirty="0"/>
          </a:p>
        </p:txBody>
      </p:sp>
      <p:sp>
        <p:nvSpPr>
          <p:cNvPr id="254" name="TextBox 253"/>
          <p:cNvSpPr txBox="1"/>
          <p:nvPr/>
        </p:nvSpPr>
        <p:spPr>
          <a:xfrm>
            <a:off x="43304" y="6629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-0.025</a:t>
            </a:r>
            <a:endParaRPr lang="en-US" sz="700" dirty="0"/>
          </a:p>
        </p:txBody>
      </p:sp>
      <p:sp>
        <p:nvSpPr>
          <p:cNvPr id="255" name="TextBox 254"/>
          <p:cNvSpPr txBox="1"/>
          <p:nvPr/>
        </p:nvSpPr>
        <p:spPr>
          <a:xfrm>
            <a:off x="70556" y="6096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  <a:r>
              <a:rPr lang="en-US" sz="700" dirty="0" smtClean="0"/>
              <a:t>.025</a:t>
            </a:r>
            <a:endParaRPr lang="en-US" sz="700" dirty="0"/>
          </a:p>
        </p:txBody>
      </p:sp>
      <p:sp>
        <p:nvSpPr>
          <p:cNvPr id="256" name="TextBox 255"/>
          <p:cNvSpPr txBox="1"/>
          <p:nvPr/>
        </p:nvSpPr>
        <p:spPr>
          <a:xfrm>
            <a:off x="70556" y="11715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0.020</a:t>
            </a:r>
            <a:endParaRPr lang="en-US" sz="700" dirty="0"/>
          </a:p>
        </p:txBody>
      </p:sp>
      <p:sp>
        <p:nvSpPr>
          <p:cNvPr id="257" name="TextBox 256"/>
          <p:cNvSpPr txBox="1"/>
          <p:nvPr/>
        </p:nvSpPr>
        <p:spPr>
          <a:xfrm>
            <a:off x="70556" y="17811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58" name="TextBox 257"/>
          <p:cNvSpPr txBox="1"/>
          <p:nvPr/>
        </p:nvSpPr>
        <p:spPr>
          <a:xfrm>
            <a:off x="70556" y="23907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0.010</a:t>
            </a:r>
            <a:endParaRPr lang="en-US" sz="700" dirty="0"/>
          </a:p>
        </p:txBody>
      </p:sp>
      <p:sp>
        <p:nvSpPr>
          <p:cNvPr id="259" name="TextBox 258"/>
          <p:cNvSpPr txBox="1"/>
          <p:nvPr/>
        </p:nvSpPr>
        <p:spPr>
          <a:xfrm>
            <a:off x="70556" y="30003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0.005</a:t>
            </a:r>
            <a:endParaRPr lang="en-US" sz="700" dirty="0"/>
          </a:p>
        </p:txBody>
      </p:sp>
      <p:sp>
        <p:nvSpPr>
          <p:cNvPr id="260" name="TextBox 259"/>
          <p:cNvSpPr txBox="1"/>
          <p:nvPr/>
        </p:nvSpPr>
        <p:spPr>
          <a:xfrm>
            <a:off x="4378679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0.000</a:t>
            </a:r>
            <a:endParaRPr lang="en-US" sz="700" dirty="0"/>
          </a:p>
        </p:txBody>
      </p:sp>
      <p:sp>
        <p:nvSpPr>
          <p:cNvPr id="261" name="TextBox 260"/>
          <p:cNvSpPr txBox="1"/>
          <p:nvPr/>
        </p:nvSpPr>
        <p:spPr>
          <a:xfrm>
            <a:off x="5216878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0.005</a:t>
            </a:r>
            <a:endParaRPr lang="en-US" sz="700" dirty="0"/>
          </a:p>
        </p:txBody>
      </p:sp>
      <p:sp>
        <p:nvSpPr>
          <p:cNvPr id="262" name="TextBox 261"/>
          <p:cNvSpPr txBox="1"/>
          <p:nvPr/>
        </p:nvSpPr>
        <p:spPr>
          <a:xfrm>
            <a:off x="6019800" y="533399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0.010</a:t>
            </a:r>
            <a:endParaRPr lang="en-US" sz="700" dirty="0"/>
          </a:p>
        </p:txBody>
      </p:sp>
      <p:sp>
        <p:nvSpPr>
          <p:cNvPr id="263" name="TextBox 262"/>
          <p:cNvSpPr txBox="1"/>
          <p:nvPr/>
        </p:nvSpPr>
        <p:spPr>
          <a:xfrm>
            <a:off x="6893277" y="523874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64" name="TextBox 263"/>
          <p:cNvSpPr txBox="1"/>
          <p:nvPr/>
        </p:nvSpPr>
        <p:spPr>
          <a:xfrm>
            <a:off x="7731477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0.020</a:t>
            </a:r>
            <a:endParaRPr lang="en-US" sz="700" dirty="0"/>
          </a:p>
        </p:txBody>
      </p:sp>
      <p:sp>
        <p:nvSpPr>
          <p:cNvPr id="265" name="TextBox 264"/>
          <p:cNvSpPr txBox="1"/>
          <p:nvPr/>
        </p:nvSpPr>
        <p:spPr>
          <a:xfrm>
            <a:off x="14554198" y="-138099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66" name="TextBox 265"/>
          <p:cNvSpPr txBox="1"/>
          <p:nvPr/>
        </p:nvSpPr>
        <p:spPr>
          <a:xfrm>
            <a:off x="8534400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  <a:r>
              <a:rPr lang="en-US" sz="700" dirty="0" smtClean="0"/>
              <a:t>.025</a:t>
            </a:r>
            <a:endParaRPr lang="en-US" sz="700" dirty="0"/>
          </a:p>
        </p:txBody>
      </p:sp>
      <p:sp>
        <p:nvSpPr>
          <p:cNvPr id="267" name="TextBox 266"/>
          <p:cNvSpPr txBox="1"/>
          <p:nvPr/>
        </p:nvSpPr>
        <p:spPr>
          <a:xfrm>
            <a:off x="3526853" y="53343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-0.005</a:t>
            </a:r>
            <a:endParaRPr lang="en-US" sz="700" dirty="0"/>
          </a:p>
        </p:txBody>
      </p:sp>
      <p:sp>
        <p:nvSpPr>
          <p:cNvPr id="268" name="TextBox 267"/>
          <p:cNvSpPr txBox="1"/>
          <p:nvPr/>
        </p:nvSpPr>
        <p:spPr>
          <a:xfrm>
            <a:off x="2688653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-0.010</a:t>
            </a:r>
            <a:endParaRPr lang="en-US" sz="700" dirty="0"/>
          </a:p>
        </p:txBody>
      </p:sp>
      <p:sp>
        <p:nvSpPr>
          <p:cNvPr id="269" name="TextBox 268"/>
          <p:cNvSpPr txBox="1"/>
          <p:nvPr/>
        </p:nvSpPr>
        <p:spPr>
          <a:xfrm>
            <a:off x="1850451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-0.015</a:t>
            </a:r>
            <a:endParaRPr lang="en-US" sz="700" dirty="0"/>
          </a:p>
        </p:txBody>
      </p:sp>
      <p:sp>
        <p:nvSpPr>
          <p:cNvPr id="270" name="TextBox 269"/>
          <p:cNvSpPr txBox="1"/>
          <p:nvPr/>
        </p:nvSpPr>
        <p:spPr>
          <a:xfrm>
            <a:off x="1033904" y="523874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-0.020</a:t>
            </a:r>
            <a:endParaRPr lang="en-US" sz="700" dirty="0"/>
          </a:p>
        </p:txBody>
      </p:sp>
      <p:sp>
        <p:nvSpPr>
          <p:cNvPr id="271" name="TextBox 270"/>
          <p:cNvSpPr txBox="1"/>
          <p:nvPr/>
        </p:nvSpPr>
        <p:spPr>
          <a:xfrm>
            <a:off x="195704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-0.025</a:t>
            </a:r>
            <a:endParaRPr lang="en-US" sz="700" dirty="0"/>
          </a:p>
        </p:txBody>
      </p:sp>
      <p:sp>
        <p:nvSpPr>
          <p:cNvPr id="12" name="TextBox 11"/>
          <p:cNvSpPr txBox="1"/>
          <p:nvPr/>
        </p:nvSpPr>
        <p:spPr>
          <a:xfrm>
            <a:off x="6684373" y="5168067"/>
            <a:ext cx="8044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SEA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Nodes: 8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People</a:t>
            </a:r>
            <a:r>
              <a:rPr lang="en-US" sz="1200" dirty="0">
                <a:solidFill>
                  <a:schemeClr val="bg1"/>
                </a:solidFill>
              </a:rPr>
              <a:t>: 0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Vectors: 0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LHM: </a:t>
            </a:r>
            <a:r>
              <a:rPr lang="en-US" sz="1200" dirty="0" smtClean="0">
                <a:solidFill>
                  <a:schemeClr val="bg1"/>
                </a:solidFill>
              </a:rPr>
              <a:t>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1157" y="3267670"/>
            <a:ext cx="14816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bg1"/>
                </a:solidFill>
              </a:rPr>
              <a:t>Larval Habitat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Nodes: 20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People: 0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Vectors: 400 each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LHM: 10 each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2800" y="1171545"/>
            <a:ext cx="25908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TOTAL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Nodes: 100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People: 520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Vectors: 15250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9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13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Sea Migration</a:t>
            </a:r>
            <a:endParaRPr lang="en-US" sz="28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002462"/>
            <a:ext cx="2019300" cy="16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3800" y="5828928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2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50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Sea Migration</a:t>
            </a:r>
            <a:endParaRPr lang="en-US" sz="28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1"/>
            <a:ext cx="152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24800" y="56388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75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Sea Migration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35756"/>
            <a:ext cx="1981200" cy="141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0" y="57150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 Human/No Vector Migration</a:t>
            </a:r>
            <a:br>
              <a:rPr lang="en-US" sz="3200" dirty="0"/>
            </a:br>
            <a:r>
              <a:rPr lang="en-US" sz="3200" dirty="0"/>
              <a:t>vs </a:t>
            </a:r>
            <a:r>
              <a:rPr lang="en-US" sz="3200" dirty="0" smtClean="0"/>
              <a:t>Sea, Fam </a:t>
            </a:r>
            <a:r>
              <a:rPr lang="en-US" sz="3200" dirty="0"/>
              <a:t>Human/No Vector Migration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" y="1981201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2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1 </a:t>
            </a:r>
            <a:r>
              <a:rPr lang="en-US" sz="2800" dirty="0" smtClean="0"/>
              <a:t>Residents</a:t>
            </a:r>
            <a:br>
              <a:rPr lang="en-US" sz="2800" dirty="0" smtClean="0"/>
            </a:br>
            <a:r>
              <a:rPr lang="en-US" sz="2800" dirty="0" smtClean="0"/>
              <a:t>Sea, Family Migration</a:t>
            </a:r>
            <a:endParaRPr lang="en-US" sz="2800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2478436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832683" y="5295776"/>
            <a:ext cx="787317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13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Sea, Family Migration</a:t>
            </a:r>
            <a:endParaRPr lang="en-US" sz="28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002462"/>
            <a:ext cx="2019300" cy="16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3800" y="5828928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50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Sea, Family Migration</a:t>
            </a:r>
            <a:endParaRPr lang="en-US" sz="28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1"/>
            <a:ext cx="152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24800" y="56388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75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Sea, Family Migration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35756"/>
            <a:ext cx="1981200" cy="141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0" y="57150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 Human/No Vector Migration</a:t>
            </a:r>
            <a:br>
              <a:rPr lang="en-US" sz="3200" dirty="0"/>
            </a:br>
            <a:r>
              <a:rPr lang="en-US" sz="3200" dirty="0"/>
              <a:t>vs </a:t>
            </a:r>
            <a:r>
              <a:rPr lang="en-US" sz="3200" dirty="0" smtClean="0"/>
              <a:t>Local, Regional </a:t>
            </a:r>
            <a:r>
              <a:rPr lang="en-US" sz="3200" dirty="0"/>
              <a:t>Human/No Vector Migration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1201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06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1 </a:t>
            </a:r>
            <a:r>
              <a:rPr lang="en-US" sz="2800" dirty="0" smtClean="0"/>
              <a:t>Residents</a:t>
            </a:r>
            <a:br>
              <a:rPr lang="en-US" sz="2800" dirty="0" smtClean="0"/>
            </a:br>
            <a:r>
              <a:rPr lang="en-US" sz="2800" dirty="0" smtClean="0"/>
              <a:t>Local, Regional Migration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90600" y="5066036"/>
            <a:ext cx="6553200" cy="648964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600" y="3962400"/>
            <a:ext cx="6553200" cy="6096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0600" y="2819400"/>
            <a:ext cx="6553200" cy="6858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6800" y="2019300"/>
            <a:ext cx="6553200" cy="3429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5943599"/>
            <a:ext cx="6553200" cy="11566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4832019"/>
            <a:ext cx="6553200" cy="234017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2478436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832683" y="5295776"/>
            <a:ext cx="787317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334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Multiple Villages - Larval Habitat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8441449" y="630784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Work Node</a:t>
            </a:r>
            <a:endParaRPr lang="en-US" sz="1100" dirty="0"/>
          </a:p>
        </p:txBody>
      </p:sp>
      <p:sp>
        <p:nvSpPr>
          <p:cNvPr id="67" name="Rectangle 66"/>
          <p:cNvSpPr/>
          <p:nvPr/>
        </p:nvSpPr>
        <p:spPr>
          <a:xfrm>
            <a:off x="7924801" y="6858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924801" y="12954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924801" y="19050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81000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41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09" name="Rectangle 108"/>
          <p:cNvSpPr/>
          <p:nvPr/>
        </p:nvSpPr>
        <p:spPr>
          <a:xfrm>
            <a:off x="7924801" y="3124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924801" y="37338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410201" y="43434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410201" y="49530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5410201" y="55626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086601" y="55626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49" name="Rectangle 148"/>
          <p:cNvSpPr/>
          <p:nvPr/>
        </p:nvSpPr>
        <p:spPr>
          <a:xfrm>
            <a:off x="7924801" y="55626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90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56" name="Rectangle 155"/>
          <p:cNvSpPr/>
          <p:nvPr/>
        </p:nvSpPr>
        <p:spPr>
          <a:xfrm>
            <a:off x="5410201" y="61722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086601" y="6172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3" name="Rectangle 2"/>
          <p:cNvSpPr/>
          <p:nvPr/>
        </p:nvSpPr>
        <p:spPr>
          <a:xfrm>
            <a:off x="7924800" y="6172200"/>
            <a:ext cx="838200" cy="609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100</a:t>
            </a:r>
          </a:p>
          <a:p>
            <a:pPr algn="ctr"/>
            <a:r>
              <a:rPr lang="en-US" sz="900" dirty="0" smtClean="0"/>
              <a:t>People: 100</a:t>
            </a:r>
          </a:p>
          <a:p>
            <a:pPr algn="ctr"/>
            <a:r>
              <a:rPr lang="en-US" sz="900" dirty="0" smtClean="0"/>
              <a:t>Vectors: 1000</a:t>
            </a:r>
          </a:p>
          <a:p>
            <a:pPr algn="ctr"/>
            <a:r>
              <a:rPr lang="en-US" sz="900" dirty="0" smtClean="0"/>
              <a:t>LHM: 20</a:t>
            </a:r>
            <a:endParaRPr lang="en-US" sz="900" dirty="0"/>
          </a:p>
        </p:txBody>
      </p:sp>
      <p:sp>
        <p:nvSpPr>
          <p:cNvPr id="160" name="Rectangle 159"/>
          <p:cNvSpPr/>
          <p:nvPr/>
        </p:nvSpPr>
        <p:spPr>
          <a:xfrm>
            <a:off x="7924801" y="4960188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80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1" name="Rectangle 160"/>
          <p:cNvSpPr/>
          <p:nvPr/>
        </p:nvSpPr>
        <p:spPr>
          <a:xfrm>
            <a:off x="7086601" y="49530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2" name="Rectangle 161"/>
          <p:cNvSpPr/>
          <p:nvPr/>
        </p:nvSpPr>
        <p:spPr>
          <a:xfrm>
            <a:off x="6248400" y="49530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3" name="Rectangle 162"/>
          <p:cNvSpPr/>
          <p:nvPr/>
        </p:nvSpPr>
        <p:spPr>
          <a:xfrm>
            <a:off x="6248400" y="55626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4" name="Rectangle 163"/>
          <p:cNvSpPr/>
          <p:nvPr/>
        </p:nvSpPr>
        <p:spPr>
          <a:xfrm>
            <a:off x="6248400" y="6172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5" name="Rectangle 164"/>
          <p:cNvSpPr/>
          <p:nvPr/>
        </p:nvSpPr>
        <p:spPr>
          <a:xfrm>
            <a:off x="3733800" y="685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733800" y="12954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3733800" y="19050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3733800" y="25146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572001" y="685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572001" y="12954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572001" y="19050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4572001" y="25146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733800" y="31242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733800" y="3733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4572001" y="31242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572001" y="3733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6248400" y="43434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086600" y="43434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7924800" y="43434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381001" y="6858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81001" y="12954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381001" y="19050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381000" y="25146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81001" y="43434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81001" y="49530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81001" y="55626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381000" y="61722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1219201" y="49530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1219201" y="55626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219200" y="61722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86600" y="37338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248400" y="37338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5410200" y="37338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5410200" y="6858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5410200" y="12954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5410200" y="19050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5410200" y="25146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410200" y="31242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2895600" y="6858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2895600" y="12954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2895600" y="19050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895600" y="25146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4572001" y="49530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4572001" y="55626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4572001" y="61722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733800" y="43434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219200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42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0" name="Rectangle 209"/>
          <p:cNvSpPr/>
          <p:nvPr/>
        </p:nvSpPr>
        <p:spPr>
          <a:xfrm>
            <a:off x="2057400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43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1" name="Rectangle 210"/>
          <p:cNvSpPr/>
          <p:nvPr/>
        </p:nvSpPr>
        <p:spPr>
          <a:xfrm>
            <a:off x="2895600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44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2" name="Rectangle 211"/>
          <p:cNvSpPr/>
          <p:nvPr/>
        </p:nvSpPr>
        <p:spPr>
          <a:xfrm>
            <a:off x="381000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51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3" name="Rectangle 212"/>
          <p:cNvSpPr/>
          <p:nvPr/>
        </p:nvSpPr>
        <p:spPr>
          <a:xfrm>
            <a:off x="1219200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52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4" name="Rectangle 213"/>
          <p:cNvSpPr/>
          <p:nvPr/>
        </p:nvSpPr>
        <p:spPr>
          <a:xfrm>
            <a:off x="2057400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53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5" name="Rectangle 214"/>
          <p:cNvSpPr/>
          <p:nvPr/>
        </p:nvSpPr>
        <p:spPr>
          <a:xfrm>
            <a:off x="2895600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54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6" name="Rectangle 215"/>
          <p:cNvSpPr/>
          <p:nvPr/>
        </p:nvSpPr>
        <p:spPr>
          <a:xfrm>
            <a:off x="7924800" y="2514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7086600" y="3124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086600" y="2514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086600" y="1905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086600" y="1295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7086600" y="6858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6248400" y="3124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6248400" y="2514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6248400" y="1905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6248400" y="1295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248400" y="6858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1219200" y="2514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1219200" y="1905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219200" y="1295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1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219200" y="6858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2057401" y="2514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2057401" y="1905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2057401" y="1295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2057401" y="6858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2057400" y="6172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2057400" y="5562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2057400" y="4953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2057400" y="4343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2895601" y="6172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2895601" y="5562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2895601" y="4953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2895601" y="4343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3733801" y="6172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3733801" y="5562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3733801" y="4953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1219201" y="4343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70556" y="36576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0.000</a:t>
            </a:r>
            <a:endParaRPr lang="en-US" sz="700" dirty="0"/>
          </a:p>
        </p:txBody>
      </p:sp>
      <p:sp>
        <p:nvSpPr>
          <p:cNvPr id="250" name="TextBox 249"/>
          <p:cNvSpPr txBox="1"/>
          <p:nvPr/>
        </p:nvSpPr>
        <p:spPr>
          <a:xfrm>
            <a:off x="43304" y="41910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-0.005</a:t>
            </a:r>
            <a:endParaRPr lang="en-US" sz="700" dirty="0"/>
          </a:p>
        </p:txBody>
      </p:sp>
      <p:sp>
        <p:nvSpPr>
          <p:cNvPr id="251" name="TextBox 250"/>
          <p:cNvSpPr txBox="1"/>
          <p:nvPr/>
        </p:nvSpPr>
        <p:spPr>
          <a:xfrm>
            <a:off x="43304" y="48006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-0.010</a:t>
            </a:r>
            <a:endParaRPr lang="en-US" sz="700" dirty="0"/>
          </a:p>
        </p:txBody>
      </p:sp>
      <p:sp>
        <p:nvSpPr>
          <p:cNvPr id="252" name="TextBox 251"/>
          <p:cNvSpPr txBox="1"/>
          <p:nvPr/>
        </p:nvSpPr>
        <p:spPr>
          <a:xfrm>
            <a:off x="43304" y="5438745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-0.015</a:t>
            </a:r>
            <a:endParaRPr lang="en-US" sz="700" dirty="0"/>
          </a:p>
        </p:txBody>
      </p:sp>
      <p:sp>
        <p:nvSpPr>
          <p:cNvPr id="253" name="TextBox 252"/>
          <p:cNvSpPr txBox="1"/>
          <p:nvPr/>
        </p:nvSpPr>
        <p:spPr>
          <a:xfrm>
            <a:off x="43304" y="60198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-0.020</a:t>
            </a:r>
            <a:endParaRPr lang="en-US" sz="700" dirty="0"/>
          </a:p>
        </p:txBody>
      </p:sp>
      <p:sp>
        <p:nvSpPr>
          <p:cNvPr id="254" name="TextBox 253"/>
          <p:cNvSpPr txBox="1"/>
          <p:nvPr/>
        </p:nvSpPr>
        <p:spPr>
          <a:xfrm>
            <a:off x="43304" y="6629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-0.025</a:t>
            </a:r>
            <a:endParaRPr lang="en-US" sz="700" dirty="0"/>
          </a:p>
        </p:txBody>
      </p:sp>
      <p:sp>
        <p:nvSpPr>
          <p:cNvPr id="255" name="TextBox 254"/>
          <p:cNvSpPr txBox="1"/>
          <p:nvPr/>
        </p:nvSpPr>
        <p:spPr>
          <a:xfrm>
            <a:off x="70556" y="6096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  <a:r>
              <a:rPr lang="en-US" sz="700" dirty="0" smtClean="0"/>
              <a:t>.025</a:t>
            </a:r>
            <a:endParaRPr lang="en-US" sz="700" dirty="0"/>
          </a:p>
        </p:txBody>
      </p:sp>
      <p:sp>
        <p:nvSpPr>
          <p:cNvPr id="256" name="TextBox 255"/>
          <p:cNvSpPr txBox="1"/>
          <p:nvPr/>
        </p:nvSpPr>
        <p:spPr>
          <a:xfrm>
            <a:off x="70556" y="11715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0.020</a:t>
            </a:r>
            <a:endParaRPr lang="en-US" sz="700" dirty="0"/>
          </a:p>
        </p:txBody>
      </p:sp>
      <p:sp>
        <p:nvSpPr>
          <p:cNvPr id="257" name="TextBox 256"/>
          <p:cNvSpPr txBox="1"/>
          <p:nvPr/>
        </p:nvSpPr>
        <p:spPr>
          <a:xfrm>
            <a:off x="70556" y="17811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58" name="TextBox 257"/>
          <p:cNvSpPr txBox="1"/>
          <p:nvPr/>
        </p:nvSpPr>
        <p:spPr>
          <a:xfrm>
            <a:off x="70556" y="23907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0.010</a:t>
            </a:r>
            <a:endParaRPr lang="en-US" sz="700" dirty="0"/>
          </a:p>
        </p:txBody>
      </p:sp>
      <p:sp>
        <p:nvSpPr>
          <p:cNvPr id="259" name="TextBox 258"/>
          <p:cNvSpPr txBox="1"/>
          <p:nvPr/>
        </p:nvSpPr>
        <p:spPr>
          <a:xfrm>
            <a:off x="70556" y="30003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0.005</a:t>
            </a:r>
            <a:endParaRPr lang="en-US" sz="700" dirty="0"/>
          </a:p>
        </p:txBody>
      </p:sp>
      <p:sp>
        <p:nvSpPr>
          <p:cNvPr id="260" name="TextBox 259"/>
          <p:cNvSpPr txBox="1"/>
          <p:nvPr/>
        </p:nvSpPr>
        <p:spPr>
          <a:xfrm>
            <a:off x="4378679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0.000</a:t>
            </a:r>
            <a:endParaRPr lang="en-US" sz="700" dirty="0"/>
          </a:p>
        </p:txBody>
      </p:sp>
      <p:sp>
        <p:nvSpPr>
          <p:cNvPr id="261" name="TextBox 260"/>
          <p:cNvSpPr txBox="1"/>
          <p:nvPr/>
        </p:nvSpPr>
        <p:spPr>
          <a:xfrm>
            <a:off x="5216878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0.005</a:t>
            </a:r>
            <a:endParaRPr lang="en-US" sz="700" dirty="0"/>
          </a:p>
        </p:txBody>
      </p:sp>
      <p:sp>
        <p:nvSpPr>
          <p:cNvPr id="262" name="TextBox 261"/>
          <p:cNvSpPr txBox="1"/>
          <p:nvPr/>
        </p:nvSpPr>
        <p:spPr>
          <a:xfrm>
            <a:off x="6019800" y="533399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0.010</a:t>
            </a:r>
            <a:endParaRPr lang="en-US" sz="700" dirty="0"/>
          </a:p>
        </p:txBody>
      </p:sp>
      <p:sp>
        <p:nvSpPr>
          <p:cNvPr id="263" name="TextBox 262"/>
          <p:cNvSpPr txBox="1"/>
          <p:nvPr/>
        </p:nvSpPr>
        <p:spPr>
          <a:xfrm>
            <a:off x="6893277" y="523874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64" name="TextBox 263"/>
          <p:cNvSpPr txBox="1"/>
          <p:nvPr/>
        </p:nvSpPr>
        <p:spPr>
          <a:xfrm>
            <a:off x="7731477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0.020</a:t>
            </a:r>
            <a:endParaRPr lang="en-US" sz="700" dirty="0"/>
          </a:p>
        </p:txBody>
      </p:sp>
      <p:sp>
        <p:nvSpPr>
          <p:cNvPr id="265" name="TextBox 264"/>
          <p:cNvSpPr txBox="1"/>
          <p:nvPr/>
        </p:nvSpPr>
        <p:spPr>
          <a:xfrm>
            <a:off x="14554198" y="-138099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66" name="TextBox 265"/>
          <p:cNvSpPr txBox="1"/>
          <p:nvPr/>
        </p:nvSpPr>
        <p:spPr>
          <a:xfrm>
            <a:off x="8534400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  <a:r>
              <a:rPr lang="en-US" sz="700" dirty="0" smtClean="0"/>
              <a:t>.025</a:t>
            </a:r>
            <a:endParaRPr lang="en-US" sz="700" dirty="0"/>
          </a:p>
        </p:txBody>
      </p:sp>
      <p:sp>
        <p:nvSpPr>
          <p:cNvPr id="267" name="TextBox 266"/>
          <p:cNvSpPr txBox="1"/>
          <p:nvPr/>
        </p:nvSpPr>
        <p:spPr>
          <a:xfrm>
            <a:off x="3526853" y="53343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-0.005</a:t>
            </a:r>
            <a:endParaRPr lang="en-US" sz="700" dirty="0"/>
          </a:p>
        </p:txBody>
      </p:sp>
      <p:sp>
        <p:nvSpPr>
          <p:cNvPr id="268" name="TextBox 267"/>
          <p:cNvSpPr txBox="1"/>
          <p:nvPr/>
        </p:nvSpPr>
        <p:spPr>
          <a:xfrm>
            <a:off x="2688653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-0.010</a:t>
            </a:r>
            <a:endParaRPr lang="en-US" sz="700" dirty="0"/>
          </a:p>
        </p:txBody>
      </p:sp>
      <p:sp>
        <p:nvSpPr>
          <p:cNvPr id="269" name="TextBox 268"/>
          <p:cNvSpPr txBox="1"/>
          <p:nvPr/>
        </p:nvSpPr>
        <p:spPr>
          <a:xfrm>
            <a:off x="1850451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-0.015</a:t>
            </a:r>
            <a:endParaRPr lang="en-US" sz="700" dirty="0"/>
          </a:p>
        </p:txBody>
      </p:sp>
      <p:sp>
        <p:nvSpPr>
          <p:cNvPr id="270" name="TextBox 269"/>
          <p:cNvSpPr txBox="1"/>
          <p:nvPr/>
        </p:nvSpPr>
        <p:spPr>
          <a:xfrm>
            <a:off x="1033904" y="523874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-0.020</a:t>
            </a:r>
            <a:endParaRPr lang="en-US" sz="700" dirty="0"/>
          </a:p>
        </p:txBody>
      </p:sp>
      <p:sp>
        <p:nvSpPr>
          <p:cNvPr id="271" name="TextBox 270"/>
          <p:cNvSpPr txBox="1"/>
          <p:nvPr/>
        </p:nvSpPr>
        <p:spPr>
          <a:xfrm>
            <a:off x="195704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-0.025</a:t>
            </a:r>
            <a:endParaRPr lang="en-US" sz="700" dirty="0"/>
          </a:p>
        </p:txBody>
      </p:sp>
      <p:sp>
        <p:nvSpPr>
          <p:cNvPr id="272" name="Rectangle 271"/>
          <p:cNvSpPr/>
          <p:nvPr/>
        </p:nvSpPr>
        <p:spPr>
          <a:xfrm>
            <a:off x="4572000" y="43434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400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10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13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Local, Regional </a:t>
            </a:r>
            <a:r>
              <a:rPr lang="en-US" sz="2800" dirty="0"/>
              <a:t>Migration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5714999"/>
            <a:ext cx="6553200" cy="34426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002462"/>
            <a:ext cx="2019300" cy="16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3800" y="5828928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0600" y="4800600"/>
            <a:ext cx="6553200" cy="121722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4571999"/>
            <a:ext cx="6553200" cy="111833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3505200"/>
            <a:ext cx="6553200" cy="304800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0600" y="3929204"/>
            <a:ext cx="6553200" cy="64279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2779414"/>
            <a:ext cx="6553200" cy="72578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5038254"/>
            <a:ext cx="6553200" cy="67674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600" y="2019300"/>
            <a:ext cx="6553200" cy="3429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50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Local, Regional </a:t>
            </a:r>
            <a:r>
              <a:rPr lang="en-US" sz="2800" dirty="0"/>
              <a:t>Migration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1"/>
            <a:ext cx="152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24800" y="56388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0600" y="3556342"/>
            <a:ext cx="6553200" cy="143332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947626"/>
            <a:ext cx="6553200" cy="338373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2533651"/>
            <a:ext cx="6553200" cy="361949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600" y="3200400"/>
            <a:ext cx="6553200" cy="35594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600" y="3838575"/>
            <a:ext cx="6553200" cy="3810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0600" y="4495800"/>
            <a:ext cx="6553200" cy="3810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5136542"/>
            <a:ext cx="6553200" cy="393589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0600" y="5791200"/>
            <a:ext cx="6553200" cy="3810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90600" y="2895600"/>
            <a:ext cx="6553200" cy="144920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0600" y="2286000"/>
            <a:ext cx="6553200" cy="122462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0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4498"/>
            <a:ext cx="9144001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75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Local, Regional </a:t>
            </a:r>
            <a:r>
              <a:rPr lang="en-US" sz="2800" dirty="0"/>
              <a:t>Migration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90600" y="5680252"/>
            <a:ext cx="6553200" cy="164225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90600" y="4216059"/>
            <a:ext cx="6553200" cy="377889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0600" y="6248400"/>
            <a:ext cx="6553200" cy="17797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5181600"/>
            <a:ext cx="6553200" cy="4986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3233318"/>
            <a:ext cx="6553200" cy="39502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600" y="2286000"/>
            <a:ext cx="6553200" cy="3810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600" y="4782310"/>
            <a:ext cx="6553200" cy="10283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0600" y="4593948"/>
            <a:ext cx="6553200" cy="10283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3628339"/>
            <a:ext cx="6553200" cy="288951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35756"/>
            <a:ext cx="1981200" cy="141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0" y="57150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No Human/No Vector Migration</a:t>
            </a:r>
            <a:br>
              <a:rPr lang="en-US" sz="2800" dirty="0"/>
            </a:br>
            <a:r>
              <a:rPr lang="en-US" sz="2800" dirty="0"/>
              <a:t>vs </a:t>
            </a:r>
            <a:r>
              <a:rPr lang="en-US" sz="2800" dirty="0" smtClean="0"/>
              <a:t>Local, Regional, Sea </a:t>
            </a:r>
            <a:r>
              <a:rPr lang="en-US" sz="2800" dirty="0"/>
              <a:t>Human/No Vector Migration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1"/>
            <a:ext cx="915069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37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1 </a:t>
            </a:r>
            <a:r>
              <a:rPr lang="en-US" sz="2800" dirty="0" smtClean="0"/>
              <a:t>Residents</a:t>
            </a:r>
            <a:br>
              <a:rPr lang="en-US" sz="2800" dirty="0" smtClean="0"/>
            </a:br>
            <a:r>
              <a:rPr lang="en-US" sz="2800" dirty="0" smtClean="0"/>
              <a:t>Local, Regional, Sea Migration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90600" y="5419725"/>
            <a:ext cx="6553200" cy="22622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600" y="2326741"/>
            <a:ext cx="6553200" cy="2505277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6114365"/>
            <a:ext cx="6553200" cy="457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0600" y="5793580"/>
            <a:ext cx="6553200" cy="22622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0600" y="5031580"/>
            <a:ext cx="6553200" cy="22622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0600" y="5724818"/>
            <a:ext cx="6553200" cy="6918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2478436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832683" y="5295776"/>
            <a:ext cx="787317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13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Local, Regional, Sea </a:t>
            </a:r>
            <a:r>
              <a:rPr lang="en-US" sz="2800" dirty="0"/>
              <a:t>Migration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19800"/>
            <a:ext cx="6553200" cy="152400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0600" y="5261286"/>
            <a:ext cx="6553200" cy="1579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90600" y="2362200"/>
            <a:ext cx="6553200" cy="2508935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5041653"/>
            <a:ext cx="6553200" cy="21954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90600" y="5419254"/>
            <a:ext cx="6553200" cy="21954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0600" y="5800254"/>
            <a:ext cx="6553200" cy="21954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90600" y="5718399"/>
            <a:ext cx="6553200" cy="457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0600" y="5638800"/>
            <a:ext cx="6553200" cy="457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002462"/>
            <a:ext cx="2019300" cy="16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3800" y="5828928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50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Local, Regional, Sea </a:t>
            </a:r>
            <a:r>
              <a:rPr lang="en-US" sz="2800" dirty="0"/>
              <a:t>Migration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0600" y="4638208"/>
            <a:ext cx="6553200" cy="71666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600" y="2362200"/>
            <a:ext cx="6553200" cy="14478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90600" y="3810000"/>
            <a:ext cx="6553200" cy="144920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0600" y="4267200"/>
            <a:ext cx="6553200" cy="61231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0600" y="5176084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90600" y="5968428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90600" y="5562600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0600" y="4789249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90600" y="4399973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90600" y="3999642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1"/>
            <a:ext cx="152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24800" y="56388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6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75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Local, Regional, Sea </a:t>
            </a:r>
            <a:r>
              <a:rPr lang="en-US" sz="2800" dirty="0"/>
              <a:t>Migration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90600" y="5683558"/>
            <a:ext cx="6553200" cy="18695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90600" y="4246650"/>
            <a:ext cx="6553200" cy="375352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0600" y="6200814"/>
            <a:ext cx="6553200" cy="17797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5216350"/>
            <a:ext cx="6553200" cy="467208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3233319"/>
            <a:ext cx="6553200" cy="40728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600" y="4761916"/>
            <a:ext cx="6553200" cy="1058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3640604"/>
            <a:ext cx="6553200" cy="28213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35756"/>
            <a:ext cx="1981200" cy="141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0" y="57150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6843" y="4622002"/>
            <a:ext cx="6553200" cy="1058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90600" y="2362200"/>
            <a:ext cx="6553200" cy="320329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4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 Human/No Vector Migration</a:t>
            </a:r>
            <a:br>
              <a:rPr lang="en-US" sz="2400" dirty="0"/>
            </a:br>
            <a:r>
              <a:rPr lang="en-US" sz="2400" dirty="0"/>
              <a:t>vs </a:t>
            </a:r>
            <a:r>
              <a:rPr lang="en-US" sz="2400" dirty="0" smtClean="0"/>
              <a:t>Local, Regional, Sea, Family </a:t>
            </a:r>
            <a:r>
              <a:rPr lang="en-US" sz="2400" dirty="0"/>
              <a:t>Human/No Vector Migration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1201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1 </a:t>
            </a:r>
            <a:r>
              <a:rPr lang="en-US" sz="2800" dirty="0" smtClean="0"/>
              <a:t>Residents</a:t>
            </a:r>
            <a:br>
              <a:rPr lang="en-US" sz="2800" dirty="0" smtClean="0"/>
            </a:br>
            <a:r>
              <a:rPr lang="en-US" sz="2800" dirty="0" smtClean="0"/>
              <a:t>Local, Regional, Sea, Family Migration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90600" y="5419725"/>
            <a:ext cx="6553200" cy="22622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600" y="2326741"/>
            <a:ext cx="6553200" cy="2505277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0600" y="6114365"/>
            <a:ext cx="6553200" cy="457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5793580"/>
            <a:ext cx="6553200" cy="22622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0600" y="5031580"/>
            <a:ext cx="6553200" cy="22622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90600" y="5724818"/>
            <a:ext cx="6553200" cy="6918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2478436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832683" y="5295776"/>
            <a:ext cx="787317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334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Multiple Villages - People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8441449" y="630784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Work Node</a:t>
            </a:r>
            <a:endParaRPr lang="en-US" sz="1100" dirty="0"/>
          </a:p>
        </p:txBody>
      </p:sp>
      <p:sp>
        <p:nvSpPr>
          <p:cNvPr id="67" name="Rectangle 66"/>
          <p:cNvSpPr/>
          <p:nvPr/>
        </p:nvSpPr>
        <p:spPr>
          <a:xfrm>
            <a:off x="7924801" y="6858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924801" y="12954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924801" y="1905000"/>
            <a:ext cx="838199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81000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41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09" name="Rectangle 108"/>
          <p:cNvSpPr/>
          <p:nvPr/>
        </p:nvSpPr>
        <p:spPr>
          <a:xfrm>
            <a:off x="7924801" y="3124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924801" y="3733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410201" y="43434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67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36" name="Rectangle 135"/>
          <p:cNvSpPr/>
          <p:nvPr/>
        </p:nvSpPr>
        <p:spPr>
          <a:xfrm>
            <a:off x="5410201" y="49530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77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46" name="Rectangle 145"/>
          <p:cNvSpPr/>
          <p:nvPr/>
        </p:nvSpPr>
        <p:spPr>
          <a:xfrm>
            <a:off x="5410201" y="55626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87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48" name="Rectangle 147"/>
          <p:cNvSpPr/>
          <p:nvPr/>
        </p:nvSpPr>
        <p:spPr>
          <a:xfrm>
            <a:off x="7086601" y="55626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49" name="Rectangle 148"/>
          <p:cNvSpPr/>
          <p:nvPr/>
        </p:nvSpPr>
        <p:spPr>
          <a:xfrm>
            <a:off x="7924801" y="55626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90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56" name="Rectangle 155"/>
          <p:cNvSpPr/>
          <p:nvPr/>
        </p:nvSpPr>
        <p:spPr>
          <a:xfrm>
            <a:off x="5410201" y="6172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97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58" name="Rectangle 157"/>
          <p:cNvSpPr/>
          <p:nvPr/>
        </p:nvSpPr>
        <p:spPr>
          <a:xfrm>
            <a:off x="7086601" y="6172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3" name="Rectangle 2"/>
          <p:cNvSpPr/>
          <p:nvPr/>
        </p:nvSpPr>
        <p:spPr>
          <a:xfrm>
            <a:off x="7924800" y="6172200"/>
            <a:ext cx="838200" cy="609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100</a:t>
            </a:r>
          </a:p>
          <a:p>
            <a:pPr algn="ctr"/>
            <a:r>
              <a:rPr lang="en-US" sz="900" dirty="0" smtClean="0"/>
              <a:t>People: 100</a:t>
            </a:r>
          </a:p>
          <a:p>
            <a:pPr algn="ctr"/>
            <a:r>
              <a:rPr lang="en-US" sz="900" dirty="0" smtClean="0"/>
              <a:t>Vectors: 1000</a:t>
            </a:r>
          </a:p>
          <a:p>
            <a:pPr algn="ctr"/>
            <a:r>
              <a:rPr lang="en-US" sz="900" dirty="0" smtClean="0"/>
              <a:t>LHM: 20</a:t>
            </a:r>
            <a:endParaRPr lang="en-US" sz="900" dirty="0"/>
          </a:p>
        </p:txBody>
      </p:sp>
      <p:sp>
        <p:nvSpPr>
          <p:cNvPr id="160" name="Rectangle 159"/>
          <p:cNvSpPr/>
          <p:nvPr/>
        </p:nvSpPr>
        <p:spPr>
          <a:xfrm>
            <a:off x="7924801" y="4960188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80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1" name="Rectangle 160"/>
          <p:cNvSpPr/>
          <p:nvPr/>
        </p:nvSpPr>
        <p:spPr>
          <a:xfrm>
            <a:off x="7086601" y="49530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2" name="Rectangle 161"/>
          <p:cNvSpPr/>
          <p:nvPr/>
        </p:nvSpPr>
        <p:spPr>
          <a:xfrm>
            <a:off x="6248400" y="49530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3" name="Rectangle 162"/>
          <p:cNvSpPr/>
          <p:nvPr/>
        </p:nvSpPr>
        <p:spPr>
          <a:xfrm>
            <a:off x="6248400" y="55626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4" name="Rectangle 163"/>
          <p:cNvSpPr/>
          <p:nvPr/>
        </p:nvSpPr>
        <p:spPr>
          <a:xfrm>
            <a:off x="6248400" y="6172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5" name="Rectangle 164"/>
          <p:cNvSpPr/>
          <p:nvPr/>
        </p:nvSpPr>
        <p:spPr>
          <a:xfrm>
            <a:off x="3733800" y="685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66" name="Rectangle 165"/>
          <p:cNvSpPr/>
          <p:nvPr/>
        </p:nvSpPr>
        <p:spPr>
          <a:xfrm>
            <a:off x="3733800" y="12954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67" name="Rectangle 166"/>
          <p:cNvSpPr/>
          <p:nvPr/>
        </p:nvSpPr>
        <p:spPr>
          <a:xfrm>
            <a:off x="3733800" y="19050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68" name="Rectangle 167"/>
          <p:cNvSpPr/>
          <p:nvPr/>
        </p:nvSpPr>
        <p:spPr>
          <a:xfrm>
            <a:off x="3733800" y="25146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69" name="Rectangle 168"/>
          <p:cNvSpPr/>
          <p:nvPr/>
        </p:nvSpPr>
        <p:spPr>
          <a:xfrm>
            <a:off x="4572001" y="685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0" name="Rectangle 169"/>
          <p:cNvSpPr/>
          <p:nvPr/>
        </p:nvSpPr>
        <p:spPr>
          <a:xfrm>
            <a:off x="4572001" y="12954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1" name="Rectangle 170"/>
          <p:cNvSpPr/>
          <p:nvPr/>
        </p:nvSpPr>
        <p:spPr>
          <a:xfrm>
            <a:off x="4572001" y="19050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2" name="Rectangle 171"/>
          <p:cNvSpPr/>
          <p:nvPr/>
        </p:nvSpPr>
        <p:spPr>
          <a:xfrm>
            <a:off x="4572001" y="25146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3" name="Rectangle 172"/>
          <p:cNvSpPr/>
          <p:nvPr/>
        </p:nvSpPr>
        <p:spPr>
          <a:xfrm>
            <a:off x="3733800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4" name="Rectangle 173"/>
          <p:cNvSpPr/>
          <p:nvPr/>
        </p:nvSpPr>
        <p:spPr>
          <a:xfrm>
            <a:off x="3733800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5" name="Rectangle 174"/>
          <p:cNvSpPr/>
          <p:nvPr/>
        </p:nvSpPr>
        <p:spPr>
          <a:xfrm>
            <a:off x="4572001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6" name="Rectangle 175"/>
          <p:cNvSpPr/>
          <p:nvPr/>
        </p:nvSpPr>
        <p:spPr>
          <a:xfrm>
            <a:off x="4572001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7" name="Rectangle 176"/>
          <p:cNvSpPr/>
          <p:nvPr/>
        </p:nvSpPr>
        <p:spPr>
          <a:xfrm>
            <a:off x="6248400" y="43434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8" name="Rectangle 177"/>
          <p:cNvSpPr/>
          <p:nvPr/>
        </p:nvSpPr>
        <p:spPr>
          <a:xfrm>
            <a:off x="7086600" y="43434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9" name="Rectangle 178"/>
          <p:cNvSpPr/>
          <p:nvPr/>
        </p:nvSpPr>
        <p:spPr>
          <a:xfrm>
            <a:off x="7924800" y="43434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70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80" name="Rectangle 179"/>
          <p:cNvSpPr/>
          <p:nvPr/>
        </p:nvSpPr>
        <p:spPr>
          <a:xfrm>
            <a:off x="381001" y="685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81001" y="12954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381001" y="1905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381000" y="2514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81001" y="43434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81001" y="49530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81001" y="55626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381000" y="61722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1219201" y="49530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1219201" y="55626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219200" y="61722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86600" y="3733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248400" y="3733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5410200" y="3733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57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5410200" y="6858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5410200" y="12954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5410200" y="19050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5410200" y="25146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410200" y="31242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47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2895600" y="6858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2895600" y="1295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2895600" y="19050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895600" y="2514600"/>
            <a:ext cx="838199" cy="609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4572001" y="4953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4572001" y="5562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4572001" y="6172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96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733800" y="4343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</a:t>
            </a:r>
            <a:r>
              <a:rPr lang="en-US" sz="900" dirty="0">
                <a:solidFill>
                  <a:schemeClr val="tx1"/>
                </a:solidFill>
              </a:rPr>
              <a:t>2</a:t>
            </a:r>
            <a:r>
              <a:rPr lang="en-US" sz="900" dirty="0" smtClean="0">
                <a:solidFill>
                  <a:schemeClr val="tx1"/>
                </a:solidFill>
              </a:rPr>
              <a:t>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219200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42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0" name="Rectangle 209"/>
          <p:cNvSpPr/>
          <p:nvPr/>
        </p:nvSpPr>
        <p:spPr>
          <a:xfrm>
            <a:off x="2057400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43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1" name="Rectangle 210"/>
          <p:cNvSpPr/>
          <p:nvPr/>
        </p:nvSpPr>
        <p:spPr>
          <a:xfrm>
            <a:off x="2895600" y="31242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44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2" name="Rectangle 211"/>
          <p:cNvSpPr/>
          <p:nvPr/>
        </p:nvSpPr>
        <p:spPr>
          <a:xfrm>
            <a:off x="381000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51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3" name="Rectangle 212"/>
          <p:cNvSpPr/>
          <p:nvPr/>
        </p:nvSpPr>
        <p:spPr>
          <a:xfrm>
            <a:off x="1219200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52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4" name="Rectangle 213"/>
          <p:cNvSpPr/>
          <p:nvPr/>
        </p:nvSpPr>
        <p:spPr>
          <a:xfrm>
            <a:off x="2057400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53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5" name="Rectangle 214"/>
          <p:cNvSpPr/>
          <p:nvPr/>
        </p:nvSpPr>
        <p:spPr>
          <a:xfrm>
            <a:off x="2895600" y="37338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54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6" name="Rectangle 215"/>
          <p:cNvSpPr/>
          <p:nvPr/>
        </p:nvSpPr>
        <p:spPr>
          <a:xfrm>
            <a:off x="7924800" y="25146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7086600" y="3124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086600" y="25146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086600" y="19050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7086600" y="12954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7086600" y="6858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6248400" y="3124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48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5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6248400" y="2514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6248400" y="1905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6248400" y="1295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248400" y="6858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1219200" y="2514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1219200" y="1905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219200" y="12954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</a:t>
            </a:r>
            <a:r>
              <a:rPr lang="en-US" sz="900" dirty="0">
                <a:solidFill>
                  <a:schemeClr val="tx1"/>
                </a:solidFill>
              </a:rPr>
              <a:t>1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219200" y="6858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2057401" y="25146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2057401" y="19050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2057401" y="1295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2057401" y="6858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2057400" y="6172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2057400" y="5562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2057400" y="4953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2057400" y="4343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63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2895601" y="6172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2895601" y="5562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2895601" y="4953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2895601" y="43434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3733801" y="61722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3733801" y="55626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3733801" y="4953000"/>
            <a:ext cx="838199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1219201" y="4343400"/>
            <a:ext cx="838199" cy="609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100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70556" y="36576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0.000</a:t>
            </a:r>
            <a:endParaRPr lang="en-US" sz="700" dirty="0"/>
          </a:p>
        </p:txBody>
      </p:sp>
      <p:sp>
        <p:nvSpPr>
          <p:cNvPr id="250" name="TextBox 249"/>
          <p:cNvSpPr txBox="1"/>
          <p:nvPr/>
        </p:nvSpPr>
        <p:spPr>
          <a:xfrm>
            <a:off x="43304" y="41910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-0.005</a:t>
            </a:r>
            <a:endParaRPr lang="en-US" sz="700" dirty="0"/>
          </a:p>
        </p:txBody>
      </p:sp>
      <p:sp>
        <p:nvSpPr>
          <p:cNvPr id="251" name="TextBox 250"/>
          <p:cNvSpPr txBox="1"/>
          <p:nvPr/>
        </p:nvSpPr>
        <p:spPr>
          <a:xfrm>
            <a:off x="43304" y="48006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-0.010</a:t>
            </a:r>
            <a:endParaRPr lang="en-US" sz="700" dirty="0"/>
          </a:p>
        </p:txBody>
      </p:sp>
      <p:sp>
        <p:nvSpPr>
          <p:cNvPr id="252" name="TextBox 251"/>
          <p:cNvSpPr txBox="1"/>
          <p:nvPr/>
        </p:nvSpPr>
        <p:spPr>
          <a:xfrm>
            <a:off x="43304" y="5438745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-0.015</a:t>
            </a:r>
            <a:endParaRPr lang="en-US" sz="700" dirty="0"/>
          </a:p>
        </p:txBody>
      </p:sp>
      <p:sp>
        <p:nvSpPr>
          <p:cNvPr id="253" name="TextBox 252"/>
          <p:cNvSpPr txBox="1"/>
          <p:nvPr/>
        </p:nvSpPr>
        <p:spPr>
          <a:xfrm>
            <a:off x="43304" y="60198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-0.020</a:t>
            </a:r>
            <a:endParaRPr lang="en-US" sz="700" dirty="0"/>
          </a:p>
        </p:txBody>
      </p:sp>
      <p:sp>
        <p:nvSpPr>
          <p:cNvPr id="254" name="TextBox 253"/>
          <p:cNvSpPr txBox="1"/>
          <p:nvPr/>
        </p:nvSpPr>
        <p:spPr>
          <a:xfrm>
            <a:off x="43304" y="6629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-0.025</a:t>
            </a:r>
            <a:endParaRPr lang="en-US" sz="700" dirty="0"/>
          </a:p>
        </p:txBody>
      </p:sp>
      <p:sp>
        <p:nvSpPr>
          <p:cNvPr id="255" name="TextBox 254"/>
          <p:cNvSpPr txBox="1"/>
          <p:nvPr/>
        </p:nvSpPr>
        <p:spPr>
          <a:xfrm>
            <a:off x="70556" y="6096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  <a:r>
              <a:rPr lang="en-US" sz="700" dirty="0" smtClean="0"/>
              <a:t>.025</a:t>
            </a:r>
            <a:endParaRPr lang="en-US" sz="700" dirty="0"/>
          </a:p>
        </p:txBody>
      </p:sp>
      <p:sp>
        <p:nvSpPr>
          <p:cNvPr id="256" name="TextBox 255"/>
          <p:cNvSpPr txBox="1"/>
          <p:nvPr/>
        </p:nvSpPr>
        <p:spPr>
          <a:xfrm>
            <a:off x="70556" y="11715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0.020</a:t>
            </a:r>
            <a:endParaRPr lang="en-US" sz="700" dirty="0"/>
          </a:p>
        </p:txBody>
      </p:sp>
      <p:sp>
        <p:nvSpPr>
          <p:cNvPr id="257" name="TextBox 256"/>
          <p:cNvSpPr txBox="1"/>
          <p:nvPr/>
        </p:nvSpPr>
        <p:spPr>
          <a:xfrm>
            <a:off x="70556" y="17811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58" name="TextBox 257"/>
          <p:cNvSpPr txBox="1"/>
          <p:nvPr/>
        </p:nvSpPr>
        <p:spPr>
          <a:xfrm>
            <a:off x="70556" y="23907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0.010</a:t>
            </a:r>
            <a:endParaRPr lang="en-US" sz="700" dirty="0"/>
          </a:p>
        </p:txBody>
      </p:sp>
      <p:sp>
        <p:nvSpPr>
          <p:cNvPr id="259" name="TextBox 258"/>
          <p:cNvSpPr txBox="1"/>
          <p:nvPr/>
        </p:nvSpPr>
        <p:spPr>
          <a:xfrm>
            <a:off x="70556" y="30003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0.005</a:t>
            </a:r>
            <a:endParaRPr lang="en-US" sz="700" dirty="0"/>
          </a:p>
        </p:txBody>
      </p:sp>
      <p:sp>
        <p:nvSpPr>
          <p:cNvPr id="260" name="TextBox 259"/>
          <p:cNvSpPr txBox="1"/>
          <p:nvPr/>
        </p:nvSpPr>
        <p:spPr>
          <a:xfrm>
            <a:off x="4378679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0.000</a:t>
            </a:r>
            <a:endParaRPr lang="en-US" sz="700" dirty="0"/>
          </a:p>
        </p:txBody>
      </p:sp>
      <p:sp>
        <p:nvSpPr>
          <p:cNvPr id="261" name="TextBox 260"/>
          <p:cNvSpPr txBox="1"/>
          <p:nvPr/>
        </p:nvSpPr>
        <p:spPr>
          <a:xfrm>
            <a:off x="5216878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0.005</a:t>
            </a:r>
            <a:endParaRPr lang="en-US" sz="700" dirty="0"/>
          </a:p>
        </p:txBody>
      </p:sp>
      <p:sp>
        <p:nvSpPr>
          <p:cNvPr id="262" name="TextBox 261"/>
          <p:cNvSpPr txBox="1"/>
          <p:nvPr/>
        </p:nvSpPr>
        <p:spPr>
          <a:xfrm>
            <a:off x="6019800" y="533399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0.010</a:t>
            </a:r>
            <a:endParaRPr lang="en-US" sz="700" dirty="0"/>
          </a:p>
        </p:txBody>
      </p:sp>
      <p:sp>
        <p:nvSpPr>
          <p:cNvPr id="263" name="TextBox 262"/>
          <p:cNvSpPr txBox="1"/>
          <p:nvPr/>
        </p:nvSpPr>
        <p:spPr>
          <a:xfrm>
            <a:off x="6893277" y="523874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64" name="TextBox 263"/>
          <p:cNvSpPr txBox="1"/>
          <p:nvPr/>
        </p:nvSpPr>
        <p:spPr>
          <a:xfrm>
            <a:off x="7731477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0.020</a:t>
            </a:r>
            <a:endParaRPr lang="en-US" sz="700" dirty="0"/>
          </a:p>
        </p:txBody>
      </p:sp>
      <p:sp>
        <p:nvSpPr>
          <p:cNvPr id="265" name="TextBox 264"/>
          <p:cNvSpPr txBox="1"/>
          <p:nvPr/>
        </p:nvSpPr>
        <p:spPr>
          <a:xfrm>
            <a:off x="14554198" y="-138099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66" name="TextBox 265"/>
          <p:cNvSpPr txBox="1"/>
          <p:nvPr/>
        </p:nvSpPr>
        <p:spPr>
          <a:xfrm>
            <a:off x="8534400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  <a:r>
              <a:rPr lang="en-US" sz="700" dirty="0" smtClean="0"/>
              <a:t>.025</a:t>
            </a:r>
            <a:endParaRPr lang="en-US" sz="700" dirty="0"/>
          </a:p>
        </p:txBody>
      </p:sp>
      <p:sp>
        <p:nvSpPr>
          <p:cNvPr id="267" name="TextBox 266"/>
          <p:cNvSpPr txBox="1"/>
          <p:nvPr/>
        </p:nvSpPr>
        <p:spPr>
          <a:xfrm>
            <a:off x="3526853" y="53343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-0.005</a:t>
            </a:r>
            <a:endParaRPr lang="en-US" sz="700" dirty="0"/>
          </a:p>
        </p:txBody>
      </p:sp>
      <p:sp>
        <p:nvSpPr>
          <p:cNvPr id="268" name="TextBox 267"/>
          <p:cNvSpPr txBox="1"/>
          <p:nvPr/>
        </p:nvSpPr>
        <p:spPr>
          <a:xfrm>
            <a:off x="2688653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-0.010</a:t>
            </a:r>
            <a:endParaRPr lang="en-US" sz="700" dirty="0"/>
          </a:p>
        </p:txBody>
      </p:sp>
      <p:sp>
        <p:nvSpPr>
          <p:cNvPr id="269" name="TextBox 268"/>
          <p:cNvSpPr txBox="1"/>
          <p:nvPr/>
        </p:nvSpPr>
        <p:spPr>
          <a:xfrm>
            <a:off x="1850451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-0.015</a:t>
            </a:r>
            <a:endParaRPr lang="en-US" sz="700" dirty="0"/>
          </a:p>
        </p:txBody>
      </p:sp>
      <p:sp>
        <p:nvSpPr>
          <p:cNvPr id="270" name="TextBox 269"/>
          <p:cNvSpPr txBox="1"/>
          <p:nvPr/>
        </p:nvSpPr>
        <p:spPr>
          <a:xfrm>
            <a:off x="1033904" y="523874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-0.020</a:t>
            </a:r>
            <a:endParaRPr lang="en-US" sz="700" dirty="0"/>
          </a:p>
        </p:txBody>
      </p:sp>
      <p:sp>
        <p:nvSpPr>
          <p:cNvPr id="271" name="TextBox 270"/>
          <p:cNvSpPr txBox="1"/>
          <p:nvPr/>
        </p:nvSpPr>
        <p:spPr>
          <a:xfrm>
            <a:off x="195704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-0.025</a:t>
            </a:r>
            <a:endParaRPr lang="en-US" sz="700" dirty="0"/>
          </a:p>
        </p:txBody>
      </p:sp>
      <p:sp>
        <p:nvSpPr>
          <p:cNvPr id="272" name="Rectangle 271"/>
          <p:cNvSpPr/>
          <p:nvPr/>
        </p:nvSpPr>
        <p:spPr>
          <a:xfrm>
            <a:off x="4572000" y="4343400"/>
            <a:ext cx="838199" cy="6096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364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13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Local, Regional, Sea, </a:t>
            </a:r>
            <a:r>
              <a:rPr lang="en-US" sz="2800" dirty="0"/>
              <a:t>Family</a:t>
            </a:r>
            <a:r>
              <a:rPr lang="en-US" sz="2800" dirty="0" smtClean="0"/>
              <a:t> </a:t>
            </a:r>
            <a:r>
              <a:rPr lang="en-US" sz="2800" dirty="0"/>
              <a:t>Migration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90600" y="6019800"/>
            <a:ext cx="6553200" cy="152400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5261286"/>
            <a:ext cx="6553200" cy="15796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0600" y="2362200"/>
            <a:ext cx="6553200" cy="2508935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90600" y="5041653"/>
            <a:ext cx="6553200" cy="21954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0600" y="5419254"/>
            <a:ext cx="6553200" cy="21954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600" y="5800254"/>
            <a:ext cx="6553200" cy="21954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5718399"/>
            <a:ext cx="6553200" cy="457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90600" y="5638800"/>
            <a:ext cx="6553200" cy="457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002462"/>
            <a:ext cx="2019300" cy="16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3800" y="5828928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50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Local, Regional, Sea, </a:t>
            </a:r>
            <a:r>
              <a:rPr lang="en-US" sz="2800" dirty="0"/>
              <a:t>Family</a:t>
            </a:r>
            <a:r>
              <a:rPr lang="en-US" sz="2800" dirty="0" smtClean="0"/>
              <a:t> </a:t>
            </a:r>
            <a:r>
              <a:rPr lang="en-US" sz="2800" dirty="0"/>
              <a:t>Migration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0600" y="4638208"/>
            <a:ext cx="6553200" cy="71666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2362200"/>
            <a:ext cx="6553200" cy="144780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90600" y="3810000"/>
            <a:ext cx="6553200" cy="144920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90600" y="4267200"/>
            <a:ext cx="6553200" cy="61231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90600" y="5176084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0600" y="5968428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90600" y="5562600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90600" y="4789249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0600" y="4399973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90600" y="3999642"/>
            <a:ext cx="6553200" cy="239951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029201"/>
            <a:ext cx="1524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153400" y="56388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Human Migration For </a:t>
            </a:r>
            <a:br>
              <a:rPr lang="en-US" sz="2800" dirty="0"/>
            </a:br>
            <a:r>
              <a:rPr lang="en-US" sz="2800" dirty="0"/>
              <a:t>Node </a:t>
            </a:r>
            <a:r>
              <a:rPr lang="en-US" sz="2800" dirty="0" smtClean="0"/>
              <a:t>75 </a:t>
            </a:r>
            <a:r>
              <a:rPr lang="en-US" sz="2800" dirty="0"/>
              <a:t>Residents</a:t>
            </a:r>
            <a:br>
              <a:rPr lang="en-US" sz="2800" dirty="0"/>
            </a:br>
            <a:r>
              <a:rPr lang="en-US" sz="2800" dirty="0" smtClean="0"/>
              <a:t>Local, Regional, Sea, </a:t>
            </a:r>
            <a:r>
              <a:rPr lang="en-US" sz="2800" dirty="0"/>
              <a:t>Family</a:t>
            </a:r>
            <a:r>
              <a:rPr lang="en-US" sz="2800" dirty="0" smtClean="0"/>
              <a:t> </a:t>
            </a:r>
            <a:r>
              <a:rPr lang="en-US" sz="2800" dirty="0"/>
              <a:t>Migration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6059269"/>
            <a:ext cx="1066800" cy="646331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Adjacent Nodes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1143000"/>
            <a:ext cx="1828800" cy="646331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Habitat Boundary or Other Village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90600" y="5683558"/>
            <a:ext cx="6553200" cy="18695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90600" y="4246650"/>
            <a:ext cx="6553200" cy="375352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0600" y="6200814"/>
            <a:ext cx="6553200" cy="177970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90600" y="5216350"/>
            <a:ext cx="6553200" cy="467208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233319"/>
            <a:ext cx="6553200" cy="407286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90600" y="2362200"/>
            <a:ext cx="6553200" cy="320329"/>
          </a:xfrm>
          <a:prstGeom prst="rect">
            <a:avLst/>
          </a:prstGeom>
          <a:solidFill>
            <a:srgbClr val="FF0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90600" y="4761916"/>
            <a:ext cx="6553200" cy="1058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90600" y="3640604"/>
            <a:ext cx="6553200" cy="282138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6843" y="4622002"/>
            <a:ext cx="6553200" cy="105819"/>
          </a:xfrm>
          <a:prstGeom prst="rect">
            <a:avLst/>
          </a:prstGeom>
          <a:solidFill>
            <a:srgbClr val="FFC000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35756"/>
            <a:ext cx="1981200" cy="141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0" y="5715000"/>
            <a:ext cx="838200" cy="571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 Human/No Vector Migration</a:t>
            </a:r>
            <a:br>
              <a:rPr lang="en-US" sz="2400" dirty="0"/>
            </a:br>
            <a:r>
              <a:rPr lang="en-US" sz="2400" dirty="0"/>
              <a:t>vs </a:t>
            </a:r>
            <a:r>
              <a:rPr lang="en-US" sz="2400" dirty="0" smtClean="0"/>
              <a:t>No Human/Local </a:t>
            </a:r>
            <a:r>
              <a:rPr lang="en-US" sz="2400" dirty="0"/>
              <a:t>Vector Migration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09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No Human/Local Vector Migration</a:t>
            </a:r>
            <a:br>
              <a:rPr lang="en-US" sz="2400" dirty="0" smtClean="0"/>
            </a:br>
            <a:r>
              <a:rPr lang="en-US" sz="2400" dirty="0" smtClean="0"/>
              <a:t>Average Vector Population &amp; Local/Regional Migration From</a:t>
            </a:r>
            <a:endParaRPr lang="en-US" sz="2400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8" y="1905001"/>
            <a:ext cx="9103202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4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 Human/No Vector Migration</a:t>
            </a:r>
            <a:br>
              <a:rPr lang="en-US" sz="2400" dirty="0"/>
            </a:br>
            <a:r>
              <a:rPr lang="en-US" sz="2400" dirty="0"/>
              <a:t>vs </a:t>
            </a:r>
            <a:r>
              <a:rPr lang="en-US" sz="2400" dirty="0" smtClean="0"/>
              <a:t>No Human/Regional </a:t>
            </a:r>
            <a:r>
              <a:rPr lang="en-US" sz="2400" dirty="0"/>
              <a:t>Vector Migration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1200"/>
            <a:ext cx="9145675" cy="487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No Human/Regional Vector Migration</a:t>
            </a:r>
            <a:br>
              <a:rPr lang="en-US" sz="2400" dirty="0" smtClean="0"/>
            </a:br>
            <a:r>
              <a:rPr lang="en-US" sz="2400" dirty="0" smtClean="0"/>
              <a:t>Average Vector Population &amp; Regional Migration From</a:t>
            </a:r>
            <a:endParaRPr lang="en-US" sz="2400" dirty="0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00827"/>
            <a:ext cx="9144001" cy="505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80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 Human/No Vector Migration</a:t>
            </a:r>
            <a:br>
              <a:rPr lang="en-US" sz="2400" dirty="0"/>
            </a:br>
            <a:r>
              <a:rPr lang="en-US" sz="2400" dirty="0"/>
              <a:t>vs </a:t>
            </a:r>
            <a:r>
              <a:rPr lang="en-US" sz="2400" dirty="0" smtClean="0"/>
              <a:t>No Human/Local, Regional </a:t>
            </a:r>
            <a:r>
              <a:rPr lang="en-US" sz="2400" dirty="0"/>
              <a:t>Vector Migration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50698" cy="487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0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No Human/Local, Regional Vector Migration</a:t>
            </a:r>
            <a:br>
              <a:rPr lang="en-US" sz="2400" dirty="0" smtClean="0"/>
            </a:br>
            <a:r>
              <a:rPr lang="en-US" sz="2400" dirty="0" smtClean="0"/>
              <a:t>Average Vector Population &amp; Local/Regional Migration From</a:t>
            </a:r>
            <a:endParaRPr lang="en-US" sz="2400" dirty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1"/>
            <a:ext cx="9144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Average # of Vectors Migrating Locally/Regionally Per Day Per Node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1"/>
            <a:ext cx="914164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00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334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Multiple Villages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8441449" y="630784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Work Node</a:t>
            </a:r>
            <a:endParaRPr lang="en-US" sz="1100" dirty="0"/>
          </a:p>
        </p:txBody>
      </p:sp>
      <p:sp>
        <p:nvSpPr>
          <p:cNvPr id="67" name="Rectangle 66"/>
          <p:cNvSpPr/>
          <p:nvPr/>
        </p:nvSpPr>
        <p:spPr>
          <a:xfrm>
            <a:off x="7924801" y="6858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924801" y="12954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924801" y="19050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81000" y="3124200"/>
            <a:ext cx="838199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41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09" name="Rectangle 108"/>
          <p:cNvSpPr/>
          <p:nvPr/>
        </p:nvSpPr>
        <p:spPr>
          <a:xfrm>
            <a:off x="7924801" y="31242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50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119" name="Rectangle 118"/>
          <p:cNvSpPr/>
          <p:nvPr/>
        </p:nvSpPr>
        <p:spPr>
          <a:xfrm>
            <a:off x="7924801" y="37338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60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126" name="Rectangle 125"/>
          <p:cNvSpPr/>
          <p:nvPr/>
        </p:nvSpPr>
        <p:spPr>
          <a:xfrm>
            <a:off x="5410201" y="43434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67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36" name="Rectangle 135"/>
          <p:cNvSpPr/>
          <p:nvPr/>
        </p:nvSpPr>
        <p:spPr>
          <a:xfrm>
            <a:off x="5410201" y="49530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77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46" name="Rectangle 145"/>
          <p:cNvSpPr/>
          <p:nvPr/>
        </p:nvSpPr>
        <p:spPr>
          <a:xfrm>
            <a:off x="5410201" y="55626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87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48" name="Rectangle 147"/>
          <p:cNvSpPr/>
          <p:nvPr/>
        </p:nvSpPr>
        <p:spPr>
          <a:xfrm>
            <a:off x="7086601" y="5562600"/>
            <a:ext cx="838199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49" name="Rectangle 148"/>
          <p:cNvSpPr/>
          <p:nvPr/>
        </p:nvSpPr>
        <p:spPr>
          <a:xfrm>
            <a:off x="7924801" y="5562600"/>
            <a:ext cx="838199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90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56" name="Rectangle 155"/>
          <p:cNvSpPr/>
          <p:nvPr/>
        </p:nvSpPr>
        <p:spPr>
          <a:xfrm>
            <a:off x="5410201" y="61722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97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58" name="Rectangle 157"/>
          <p:cNvSpPr/>
          <p:nvPr/>
        </p:nvSpPr>
        <p:spPr>
          <a:xfrm>
            <a:off x="7086601" y="6172200"/>
            <a:ext cx="838199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3" name="Rectangle 2"/>
          <p:cNvSpPr/>
          <p:nvPr/>
        </p:nvSpPr>
        <p:spPr>
          <a:xfrm>
            <a:off x="7924800" y="6172200"/>
            <a:ext cx="838200" cy="609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100</a:t>
            </a:r>
          </a:p>
          <a:p>
            <a:pPr algn="ctr"/>
            <a:r>
              <a:rPr lang="en-US" sz="900" dirty="0" smtClean="0"/>
              <a:t>People: 100</a:t>
            </a:r>
          </a:p>
          <a:p>
            <a:pPr algn="ctr"/>
            <a:r>
              <a:rPr lang="en-US" sz="900" dirty="0" smtClean="0"/>
              <a:t>Vectors: 1000</a:t>
            </a:r>
          </a:p>
          <a:p>
            <a:pPr algn="ctr"/>
            <a:r>
              <a:rPr lang="en-US" sz="900" dirty="0" smtClean="0"/>
              <a:t>LHM: 20</a:t>
            </a:r>
            <a:endParaRPr lang="en-US" sz="900" dirty="0"/>
          </a:p>
        </p:txBody>
      </p:sp>
      <p:sp>
        <p:nvSpPr>
          <p:cNvPr id="160" name="Rectangle 159"/>
          <p:cNvSpPr/>
          <p:nvPr/>
        </p:nvSpPr>
        <p:spPr>
          <a:xfrm>
            <a:off x="7924801" y="4960188"/>
            <a:ext cx="838199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80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1" name="Rectangle 160"/>
          <p:cNvSpPr/>
          <p:nvPr/>
        </p:nvSpPr>
        <p:spPr>
          <a:xfrm>
            <a:off x="7086601" y="4953000"/>
            <a:ext cx="838199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2" name="Rectangle 161"/>
          <p:cNvSpPr/>
          <p:nvPr/>
        </p:nvSpPr>
        <p:spPr>
          <a:xfrm>
            <a:off x="6248400" y="4953000"/>
            <a:ext cx="838199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3" name="Rectangle 162"/>
          <p:cNvSpPr/>
          <p:nvPr/>
        </p:nvSpPr>
        <p:spPr>
          <a:xfrm>
            <a:off x="6248400" y="5562600"/>
            <a:ext cx="838199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4" name="Rectangle 163"/>
          <p:cNvSpPr/>
          <p:nvPr/>
        </p:nvSpPr>
        <p:spPr>
          <a:xfrm>
            <a:off x="6248400" y="6172200"/>
            <a:ext cx="838199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165" name="Rectangle 164"/>
          <p:cNvSpPr/>
          <p:nvPr/>
        </p:nvSpPr>
        <p:spPr>
          <a:xfrm>
            <a:off x="3733800" y="6858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66" name="Rectangle 165"/>
          <p:cNvSpPr/>
          <p:nvPr/>
        </p:nvSpPr>
        <p:spPr>
          <a:xfrm>
            <a:off x="3733800" y="12954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67" name="Rectangle 166"/>
          <p:cNvSpPr/>
          <p:nvPr/>
        </p:nvSpPr>
        <p:spPr>
          <a:xfrm>
            <a:off x="3733800" y="19050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68" name="Rectangle 167"/>
          <p:cNvSpPr/>
          <p:nvPr/>
        </p:nvSpPr>
        <p:spPr>
          <a:xfrm>
            <a:off x="3733800" y="25146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69" name="Rectangle 168"/>
          <p:cNvSpPr/>
          <p:nvPr/>
        </p:nvSpPr>
        <p:spPr>
          <a:xfrm>
            <a:off x="4572001" y="6858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0" name="Rectangle 169"/>
          <p:cNvSpPr/>
          <p:nvPr/>
        </p:nvSpPr>
        <p:spPr>
          <a:xfrm>
            <a:off x="4572001" y="12954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1" name="Rectangle 170"/>
          <p:cNvSpPr/>
          <p:nvPr/>
        </p:nvSpPr>
        <p:spPr>
          <a:xfrm>
            <a:off x="4572001" y="19050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2" name="Rectangle 171"/>
          <p:cNvSpPr/>
          <p:nvPr/>
        </p:nvSpPr>
        <p:spPr>
          <a:xfrm>
            <a:off x="4572001" y="25146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3" name="Rectangle 172"/>
          <p:cNvSpPr/>
          <p:nvPr/>
        </p:nvSpPr>
        <p:spPr>
          <a:xfrm>
            <a:off x="3733800" y="31242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4" name="Rectangle 173"/>
          <p:cNvSpPr/>
          <p:nvPr/>
        </p:nvSpPr>
        <p:spPr>
          <a:xfrm>
            <a:off x="3733800" y="37338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55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5" name="Rectangle 174"/>
          <p:cNvSpPr/>
          <p:nvPr/>
        </p:nvSpPr>
        <p:spPr>
          <a:xfrm>
            <a:off x="4572001" y="31242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6" name="Rectangle 175"/>
          <p:cNvSpPr/>
          <p:nvPr/>
        </p:nvSpPr>
        <p:spPr>
          <a:xfrm>
            <a:off x="4572001" y="37338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7" name="Rectangle 176"/>
          <p:cNvSpPr/>
          <p:nvPr/>
        </p:nvSpPr>
        <p:spPr>
          <a:xfrm>
            <a:off x="6248400" y="43434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68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8" name="Rectangle 177"/>
          <p:cNvSpPr/>
          <p:nvPr/>
        </p:nvSpPr>
        <p:spPr>
          <a:xfrm>
            <a:off x="7086600" y="43434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69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79" name="Rectangle 178"/>
          <p:cNvSpPr/>
          <p:nvPr/>
        </p:nvSpPr>
        <p:spPr>
          <a:xfrm>
            <a:off x="7924800" y="43434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70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180" name="Rectangle 179"/>
          <p:cNvSpPr/>
          <p:nvPr/>
        </p:nvSpPr>
        <p:spPr>
          <a:xfrm>
            <a:off x="381001" y="6858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</a:t>
            </a:r>
            <a:endParaRPr lang="en-US" sz="900" dirty="0" smtClean="0">
              <a:solidFill>
                <a:schemeClr val="tx1"/>
              </a:solidFill>
            </a:endParaRP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81001" y="12954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11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381001" y="19050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21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381000" y="25146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31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81001" y="43434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61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81001" y="49530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81001" y="55626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381000" y="61722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15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1219201" y="49530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72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1219201" y="55626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82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219200" y="6172200"/>
            <a:ext cx="838199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92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People: 1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Vectors: 50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LHM: 0.5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086600" y="37338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59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193" name="Rectangle 192"/>
          <p:cNvSpPr/>
          <p:nvPr/>
        </p:nvSpPr>
        <p:spPr>
          <a:xfrm>
            <a:off x="6248400" y="37338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58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194" name="Rectangle 193"/>
          <p:cNvSpPr/>
          <p:nvPr/>
        </p:nvSpPr>
        <p:spPr>
          <a:xfrm>
            <a:off x="5410200" y="37338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57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195" name="Rectangle 194"/>
          <p:cNvSpPr/>
          <p:nvPr/>
        </p:nvSpPr>
        <p:spPr>
          <a:xfrm>
            <a:off x="5410200" y="6858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196" name="Rectangle 195"/>
          <p:cNvSpPr/>
          <p:nvPr/>
        </p:nvSpPr>
        <p:spPr>
          <a:xfrm>
            <a:off x="5410200" y="12954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17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197" name="Rectangle 196"/>
          <p:cNvSpPr/>
          <p:nvPr/>
        </p:nvSpPr>
        <p:spPr>
          <a:xfrm>
            <a:off x="5410200" y="19050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27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198" name="Rectangle 197"/>
          <p:cNvSpPr/>
          <p:nvPr/>
        </p:nvSpPr>
        <p:spPr>
          <a:xfrm>
            <a:off x="5410200" y="25146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37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199" name="Rectangle 198"/>
          <p:cNvSpPr/>
          <p:nvPr/>
        </p:nvSpPr>
        <p:spPr>
          <a:xfrm>
            <a:off x="5410200" y="31242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47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200" name="Rectangle 199"/>
          <p:cNvSpPr/>
          <p:nvPr/>
        </p:nvSpPr>
        <p:spPr>
          <a:xfrm>
            <a:off x="2895600" y="6858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</a:t>
            </a:r>
          </a:p>
          <a:p>
            <a:pPr algn="ctr"/>
            <a:r>
              <a:rPr lang="en-US" sz="900" dirty="0" smtClean="0"/>
              <a:t>People: </a:t>
            </a:r>
            <a:r>
              <a:rPr lang="en-US" sz="900" dirty="0"/>
              <a:t>5</a:t>
            </a:r>
            <a:endParaRPr lang="en-US" sz="900" dirty="0" smtClean="0"/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201" name="Rectangle 200"/>
          <p:cNvSpPr/>
          <p:nvPr/>
        </p:nvSpPr>
        <p:spPr>
          <a:xfrm>
            <a:off x="2895600" y="12954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14</a:t>
            </a:r>
          </a:p>
          <a:p>
            <a:pPr algn="ctr"/>
            <a:r>
              <a:rPr lang="en-US" sz="900" dirty="0" smtClean="0"/>
              <a:t>People: </a:t>
            </a:r>
            <a:r>
              <a:rPr lang="en-US" sz="900" dirty="0"/>
              <a:t>5</a:t>
            </a:r>
            <a:endParaRPr lang="en-US" sz="900" dirty="0" smtClean="0"/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202" name="Rectangle 201"/>
          <p:cNvSpPr/>
          <p:nvPr/>
        </p:nvSpPr>
        <p:spPr>
          <a:xfrm>
            <a:off x="2895600" y="19050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24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203" name="Rectangle 202"/>
          <p:cNvSpPr/>
          <p:nvPr/>
        </p:nvSpPr>
        <p:spPr>
          <a:xfrm>
            <a:off x="2895600" y="25146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34</a:t>
            </a:r>
          </a:p>
          <a:p>
            <a:pPr algn="ctr"/>
            <a:r>
              <a:rPr lang="en-US" sz="900" dirty="0" smtClean="0"/>
              <a:t>People: 15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4572001" y="49530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76</a:t>
            </a:r>
          </a:p>
          <a:p>
            <a:pPr algn="ctr"/>
            <a:r>
              <a:rPr lang="en-US" sz="900" dirty="0" smtClean="0"/>
              <a:t>People: </a:t>
            </a:r>
            <a:r>
              <a:rPr lang="en-US" sz="900" dirty="0"/>
              <a:t>5</a:t>
            </a:r>
            <a:endParaRPr lang="en-US" sz="900" dirty="0" smtClean="0"/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4572001" y="55626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86</a:t>
            </a:r>
          </a:p>
          <a:p>
            <a:pPr algn="ctr"/>
            <a:r>
              <a:rPr lang="en-US" sz="900" dirty="0" smtClean="0"/>
              <a:t>People: </a:t>
            </a:r>
            <a:r>
              <a:rPr lang="en-US" sz="900" dirty="0"/>
              <a:t>5</a:t>
            </a:r>
            <a:endParaRPr lang="en-US" sz="900" dirty="0" smtClean="0"/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207" name="Rectangle 206"/>
          <p:cNvSpPr/>
          <p:nvPr/>
        </p:nvSpPr>
        <p:spPr>
          <a:xfrm>
            <a:off x="4572001" y="61722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96</a:t>
            </a:r>
          </a:p>
          <a:p>
            <a:pPr algn="ctr"/>
            <a:r>
              <a:rPr lang="en-US" sz="900" dirty="0" smtClean="0"/>
              <a:t>People: </a:t>
            </a:r>
            <a:r>
              <a:rPr lang="en-US" sz="900" dirty="0"/>
              <a:t>5</a:t>
            </a:r>
            <a:endParaRPr lang="en-US" sz="900" dirty="0" smtClean="0"/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208" name="Rectangle 207"/>
          <p:cNvSpPr/>
          <p:nvPr/>
        </p:nvSpPr>
        <p:spPr>
          <a:xfrm>
            <a:off x="3733800" y="4343400"/>
            <a:ext cx="838199" cy="609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65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</a:t>
            </a:r>
            <a:r>
              <a:rPr lang="en-US" sz="900" dirty="0"/>
              <a:t>2</a:t>
            </a:r>
            <a:r>
              <a:rPr lang="en-US" sz="900" dirty="0" smtClean="0"/>
              <a:t>00</a:t>
            </a:r>
          </a:p>
          <a:p>
            <a:pPr algn="ctr"/>
            <a:r>
              <a:rPr lang="en-US" sz="900" dirty="0" smtClean="0"/>
              <a:t>LHM: 5</a:t>
            </a:r>
            <a:endParaRPr lang="en-US" sz="900" dirty="0"/>
          </a:p>
        </p:txBody>
      </p:sp>
      <p:sp>
        <p:nvSpPr>
          <p:cNvPr id="209" name="Rectangle 208"/>
          <p:cNvSpPr/>
          <p:nvPr/>
        </p:nvSpPr>
        <p:spPr>
          <a:xfrm>
            <a:off x="1219200" y="3124200"/>
            <a:ext cx="838199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42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0" name="Rectangle 209"/>
          <p:cNvSpPr/>
          <p:nvPr/>
        </p:nvSpPr>
        <p:spPr>
          <a:xfrm>
            <a:off x="2057400" y="3124200"/>
            <a:ext cx="838199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43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1" name="Rectangle 210"/>
          <p:cNvSpPr/>
          <p:nvPr/>
        </p:nvSpPr>
        <p:spPr>
          <a:xfrm>
            <a:off x="2895600" y="3124200"/>
            <a:ext cx="838199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44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2" name="Rectangle 211"/>
          <p:cNvSpPr/>
          <p:nvPr/>
        </p:nvSpPr>
        <p:spPr>
          <a:xfrm>
            <a:off x="381000" y="3733800"/>
            <a:ext cx="838199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51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3" name="Rectangle 212"/>
          <p:cNvSpPr/>
          <p:nvPr/>
        </p:nvSpPr>
        <p:spPr>
          <a:xfrm>
            <a:off x="1219200" y="3733800"/>
            <a:ext cx="838199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52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4" name="Rectangle 213"/>
          <p:cNvSpPr/>
          <p:nvPr/>
        </p:nvSpPr>
        <p:spPr>
          <a:xfrm>
            <a:off x="2057400" y="3733800"/>
            <a:ext cx="838199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53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5" name="Rectangle 214"/>
          <p:cNvSpPr/>
          <p:nvPr/>
        </p:nvSpPr>
        <p:spPr>
          <a:xfrm>
            <a:off x="2895600" y="3733800"/>
            <a:ext cx="838199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54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0</a:t>
            </a:r>
          </a:p>
          <a:p>
            <a:pPr algn="ctr"/>
            <a:r>
              <a:rPr lang="en-US" sz="900" dirty="0" smtClean="0"/>
              <a:t>LHM: 0</a:t>
            </a:r>
            <a:endParaRPr lang="en-US" sz="900" dirty="0"/>
          </a:p>
        </p:txBody>
      </p:sp>
      <p:sp>
        <p:nvSpPr>
          <p:cNvPr id="216" name="Rectangle 215"/>
          <p:cNvSpPr/>
          <p:nvPr/>
        </p:nvSpPr>
        <p:spPr>
          <a:xfrm>
            <a:off x="7924800" y="25146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40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7086600" y="31242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49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18" name="Rectangle 217"/>
          <p:cNvSpPr/>
          <p:nvPr/>
        </p:nvSpPr>
        <p:spPr>
          <a:xfrm>
            <a:off x="7086600" y="25146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39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19" name="Rectangle 218"/>
          <p:cNvSpPr/>
          <p:nvPr/>
        </p:nvSpPr>
        <p:spPr>
          <a:xfrm>
            <a:off x="7086600" y="19050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29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20" name="Rectangle 219"/>
          <p:cNvSpPr/>
          <p:nvPr/>
        </p:nvSpPr>
        <p:spPr>
          <a:xfrm>
            <a:off x="7086600" y="12954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19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21" name="Rectangle 220"/>
          <p:cNvSpPr/>
          <p:nvPr/>
        </p:nvSpPr>
        <p:spPr>
          <a:xfrm>
            <a:off x="7086600" y="6858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22" name="Rectangle 221"/>
          <p:cNvSpPr/>
          <p:nvPr/>
        </p:nvSpPr>
        <p:spPr>
          <a:xfrm>
            <a:off x="6248400" y="31242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48</a:t>
            </a:r>
          </a:p>
          <a:p>
            <a:pPr algn="ctr"/>
            <a:r>
              <a:rPr lang="en-US" sz="900" dirty="0" smtClean="0"/>
              <a:t>People: </a:t>
            </a:r>
            <a:r>
              <a:rPr lang="en-US" sz="900" dirty="0"/>
              <a:t>5</a:t>
            </a:r>
            <a:endParaRPr lang="en-US" sz="900" dirty="0" smtClean="0"/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23" name="Rectangle 222"/>
          <p:cNvSpPr/>
          <p:nvPr/>
        </p:nvSpPr>
        <p:spPr>
          <a:xfrm>
            <a:off x="6248400" y="25146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38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24" name="Rectangle 223"/>
          <p:cNvSpPr/>
          <p:nvPr/>
        </p:nvSpPr>
        <p:spPr>
          <a:xfrm>
            <a:off x="6248400" y="19050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28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25" name="Rectangle 224"/>
          <p:cNvSpPr/>
          <p:nvPr/>
        </p:nvSpPr>
        <p:spPr>
          <a:xfrm>
            <a:off x="6248400" y="12954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18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26" name="Rectangle 225"/>
          <p:cNvSpPr/>
          <p:nvPr/>
        </p:nvSpPr>
        <p:spPr>
          <a:xfrm>
            <a:off x="6248400" y="6858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28" name="Rectangle 227"/>
          <p:cNvSpPr/>
          <p:nvPr/>
        </p:nvSpPr>
        <p:spPr>
          <a:xfrm>
            <a:off x="1219200" y="25146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32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29" name="Rectangle 228"/>
          <p:cNvSpPr/>
          <p:nvPr/>
        </p:nvSpPr>
        <p:spPr>
          <a:xfrm>
            <a:off x="1219200" y="19050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22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30" name="Rectangle 229"/>
          <p:cNvSpPr/>
          <p:nvPr/>
        </p:nvSpPr>
        <p:spPr>
          <a:xfrm>
            <a:off x="1219200" y="12954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12</a:t>
            </a:r>
          </a:p>
          <a:p>
            <a:pPr algn="ctr"/>
            <a:r>
              <a:rPr lang="en-US" sz="900" dirty="0" smtClean="0"/>
              <a:t>People: </a:t>
            </a:r>
            <a:r>
              <a:rPr lang="en-US" sz="900" dirty="0"/>
              <a:t>1</a:t>
            </a:r>
            <a:endParaRPr lang="en-US" sz="900" dirty="0" smtClean="0"/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31" name="Rectangle 230"/>
          <p:cNvSpPr/>
          <p:nvPr/>
        </p:nvSpPr>
        <p:spPr>
          <a:xfrm>
            <a:off x="1219200" y="6858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2057401" y="25146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33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2057401" y="19050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23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2057401" y="12954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13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36" name="Rectangle 235"/>
          <p:cNvSpPr/>
          <p:nvPr/>
        </p:nvSpPr>
        <p:spPr>
          <a:xfrm>
            <a:off x="2057401" y="6858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37" name="Rectangle 236"/>
          <p:cNvSpPr/>
          <p:nvPr/>
        </p:nvSpPr>
        <p:spPr>
          <a:xfrm>
            <a:off x="2057400" y="61722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93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38" name="Rectangle 237"/>
          <p:cNvSpPr/>
          <p:nvPr/>
        </p:nvSpPr>
        <p:spPr>
          <a:xfrm>
            <a:off x="2057400" y="55626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83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39" name="Rectangle 238"/>
          <p:cNvSpPr/>
          <p:nvPr/>
        </p:nvSpPr>
        <p:spPr>
          <a:xfrm>
            <a:off x="2057400" y="49530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73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0" name="Rectangle 239"/>
          <p:cNvSpPr/>
          <p:nvPr/>
        </p:nvSpPr>
        <p:spPr>
          <a:xfrm>
            <a:off x="2057400" y="43434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63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1" name="Rectangle 240"/>
          <p:cNvSpPr/>
          <p:nvPr/>
        </p:nvSpPr>
        <p:spPr>
          <a:xfrm>
            <a:off x="2895601" y="61722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94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2" name="Rectangle 241"/>
          <p:cNvSpPr/>
          <p:nvPr/>
        </p:nvSpPr>
        <p:spPr>
          <a:xfrm>
            <a:off x="2895601" y="55626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84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3" name="Rectangle 242"/>
          <p:cNvSpPr/>
          <p:nvPr/>
        </p:nvSpPr>
        <p:spPr>
          <a:xfrm>
            <a:off x="2895601" y="49530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74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4" name="Rectangle 243"/>
          <p:cNvSpPr/>
          <p:nvPr/>
        </p:nvSpPr>
        <p:spPr>
          <a:xfrm>
            <a:off x="2895601" y="43434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64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5" name="Rectangle 244"/>
          <p:cNvSpPr/>
          <p:nvPr/>
        </p:nvSpPr>
        <p:spPr>
          <a:xfrm>
            <a:off x="3733801" y="61722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95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6" name="Rectangle 245"/>
          <p:cNvSpPr/>
          <p:nvPr/>
        </p:nvSpPr>
        <p:spPr>
          <a:xfrm>
            <a:off x="3733801" y="55626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85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7" name="Rectangle 246"/>
          <p:cNvSpPr/>
          <p:nvPr/>
        </p:nvSpPr>
        <p:spPr>
          <a:xfrm>
            <a:off x="3733801" y="49530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75</a:t>
            </a:r>
          </a:p>
          <a:p>
            <a:pPr algn="ctr"/>
            <a:r>
              <a:rPr lang="en-US" sz="900" dirty="0" smtClean="0"/>
              <a:t>People: 5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8" name="Rectangle 247"/>
          <p:cNvSpPr/>
          <p:nvPr/>
        </p:nvSpPr>
        <p:spPr>
          <a:xfrm>
            <a:off x="1219201" y="4343400"/>
            <a:ext cx="838199" cy="609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62</a:t>
            </a:r>
          </a:p>
          <a:p>
            <a:pPr algn="ctr"/>
            <a:r>
              <a:rPr lang="en-US" sz="900" dirty="0" smtClean="0"/>
              <a:t>People: 1</a:t>
            </a:r>
          </a:p>
          <a:p>
            <a:pPr algn="ctr"/>
            <a:r>
              <a:rPr lang="en-US" sz="900" dirty="0" smtClean="0"/>
              <a:t>Vectors: 100</a:t>
            </a:r>
          </a:p>
          <a:p>
            <a:pPr algn="ctr"/>
            <a:r>
              <a:rPr lang="en-US" sz="900" dirty="0" smtClean="0"/>
              <a:t>LHM: 1</a:t>
            </a:r>
            <a:endParaRPr lang="en-US" sz="900" dirty="0"/>
          </a:p>
        </p:txBody>
      </p:sp>
      <p:sp>
        <p:nvSpPr>
          <p:cNvPr id="249" name="TextBox 248"/>
          <p:cNvSpPr txBox="1"/>
          <p:nvPr/>
        </p:nvSpPr>
        <p:spPr>
          <a:xfrm>
            <a:off x="70556" y="36576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0.000</a:t>
            </a:r>
            <a:endParaRPr lang="en-US" sz="700" dirty="0"/>
          </a:p>
        </p:txBody>
      </p:sp>
      <p:sp>
        <p:nvSpPr>
          <p:cNvPr id="250" name="TextBox 249"/>
          <p:cNvSpPr txBox="1"/>
          <p:nvPr/>
        </p:nvSpPr>
        <p:spPr>
          <a:xfrm>
            <a:off x="43304" y="41910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-0.005</a:t>
            </a:r>
            <a:endParaRPr lang="en-US" sz="700" dirty="0"/>
          </a:p>
        </p:txBody>
      </p:sp>
      <p:sp>
        <p:nvSpPr>
          <p:cNvPr id="251" name="TextBox 250"/>
          <p:cNvSpPr txBox="1"/>
          <p:nvPr/>
        </p:nvSpPr>
        <p:spPr>
          <a:xfrm>
            <a:off x="43304" y="48006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-0.010</a:t>
            </a:r>
            <a:endParaRPr lang="en-US" sz="700" dirty="0"/>
          </a:p>
        </p:txBody>
      </p:sp>
      <p:sp>
        <p:nvSpPr>
          <p:cNvPr id="252" name="TextBox 251"/>
          <p:cNvSpPr txBox="1"/>
          <p:nvPr/>
        </p:nvSpPr>
        <p:spPr>
          <a:xfrm>
            <a:off x="43304" y="5438745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-0.015</a:t>
            </a:r>
            <a:endParaRPr lang="en-US" sz="700" dirty="0"/>
          </a:p>
        </p:txBody>
      </p:sp>
      <p:sp>
        <p:nvSpPr>
          <p:cNvPr id="253" name="TextBox 252"/>
          <p:cNvSpPr txBox="1"/>
          <p:nvPr/>
        </p:nvSpPr>
        <p:spPr>
          <a:xfrm>
            <a:off x="43304" y="60198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-0.020</a:t>
            </a:r>
            <a:endParaRPr lang="en-US" sz="700" dirty="0"/>
          </a:p>
        </p:txBody>
      </p:sp>
      <p:sp>
        <p:nvSpPr>
          <p:cNvPr id="254" name="TextBox 253"/>
          <p:cNvSpPr txBox="1"/>
          <p:nvPr/>
        </p:nvSpPr>
        <p:spPr>
          <a:xfrm>
            <a:off x="43304" y="6629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-0.025</a:t>
            </a:r>
            <a:endParaRPr lang="en-US" sz="700" dirty="0"/>
          </a:p>
        </p:txBody>
      </p:sp>
      <p:sp>
        <p:nvSpPr>
          <p:cNvPr id="255" name="TextBox 254"/>
          <p:cNvSpPr txBox="1"/>
          <p:nvPr/>
        </p:nvSpPr>
        <p:spPr>
          <a:xfrm>
            <a:off x="70556" y="6096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  <a:r>
              <a:rPr lang="en-US" sz="700" dirty="0" smtClean="0"/>
              <a:t>.025</a:t>
            </a:r>
            <a:endParaRPr lang="en-US" sz="700" dirty="0"/>
          </a:p>
        </p:txBody>
      </p:sp>
      <p:sp>
        <p:nvSpPr>
          <p:cNvPr id="256" name="TextBox 255"/>
          <p:cNvSpPr txBox="1"/>
          <p:nvPr/>
        </p:nvSpPr>
        <p:spPr>
          <a:xfrm>
            <a:off x="70556" y="11715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0.020</a:t>
            </a:r>
            <a:endParaRPr lang="en-US" sz="700" dirty="0"/>
          </a:p>
        </p:txBody>
      </p:sp>
      <p:sp>
        <p:nvSpPr>
          <p:cNvPr id="257" name="TextBox 256"/>
          <p:cNvSpPr txBox="1"/>
          <p:nvPr/>
        </p:nvSpPr>
        <p:spPr>
          <a:xfrm>
            <a:off x="70556" y="17811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58" name="TextBox 257"/>
          <p:cNvSpPr txBox="1"/>
          <p:nvPr/>
        </p:nvSpPr>
        <p:spPr>
          <a:xfrm>
            <a:off x="70556" y="23907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0.010</a:t>
            </a:r>
            <a:endParaRPr lang="en-US" sz="700" dirty="0"/>
          </a:p>
        </p:txBody>
      </p:sp>
      <p:sp>
        <p:nvSpPr>
          <p:cNvPr id="259" name="TextBox 258"/>
          <p:cNvSpPr txBox="1"/>
          <p:nvPr/>
        </p:nvSpPr>
        <p:spPr>
          <a:xfrm>
            <a:off x="70556" y="3000345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0.005</a:t>
            </a:r>
            <a:endParaRPr lang="en-US" sz="700" dirty="0"/>
          </a:p>
        </p:txBody>
      </p:sp>
      <p:sp>
        <p:nvSpPr>
          <p:cNvPr id="260" name="TextBox 259"/>
          <p:cNvSpPr txBox="1"/>
          <p:nvPr/>
        </p:nvSpPr>
        <p:spPr>
          <a:xfrm>
            <a:off x="4378679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0.000</a:t>
            </a:r>
            <a:endParaRPr lang="en-US" sz="700" dirty="0"/>
          </a:p>
        </p:txBody>
      </p:sp>
      <p:sp>
        <p:nvSpPr>
          <p:cNvPr id="261" name="TextBox 260"/>
          <p:cNvSpPr txBox="1"/>
          <p:nvPr/>
        </p:nvSpPr>
        <p:spPr>
          <a:xfrm>
            <a:off x="5216878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0.005</a:t>
            </a:r>
            <a:endParaRPr lang="en-US" sz="700" dirty="0"/>
          </a:p>
        </p:txBody>
      </p:sp>
      <p:sp>
        <p:nvSpPr>
          <p:cNvPr id="262" name="TextBox 261"/>
          <p:cNvSpPr txBox="1"/>
          <p:nvPr/>
        </p:nvSpPr>
        <p:spPr>
          <a:xfrm>
            <a:off x="6019800" y="533399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0.010</a:t>
            </a:r>
            <a:endParaRPr lang="en-US" sz="700" dirty="0"/>
          </a:p>
        </p:txBody>
      </p:sp>
      <p:sp>
        <p:nvSpPr>
          <p:cNvPr id="263" name="TextBox 262"/>
          <p:cNvSpPr txBox="1"/>
          <p:nvPr/>
        </p:nvSpPr>
        <p:spPr>
          <a:xfrm>
            <a:off x="6893277" y="523874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64" name="TextBox 263"/>
          <p:cNvSpPr txBox="1"/>
          <p:nvPr/>
        </p:nvSpPr>
        <p:spPr>
          <a:xfrm>
            <a:off x="7731477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0.020</a:t>
            </a:r>
            <a:endParaRPr lang="en-US" sz="700" dirty="0"/>
          </a:p>
        </p:txBody>
      </p:sp>
      <p:sp>
        <p:nvSpPr>
          <p:cNvPr id="265" name="TextBox 264"/>
          <p:cNvSpPr txBox="1"/>
          <p:nvPr/>
        </p:nvSpPr>
        <p:spPr>
          <a:xfrm>
            <a:off x="14554198" y="-138099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0.015</a:t>
            </a:r>
            <a:endParaRPr lang="en-US" sz="700" dirty="0"/>
          </a:p>
        </p:txBody>
      </p:sp>
      <p:sp>
        <p:nvSpPr>
          <p:cNvPr id="266" name="TextBox 265"/>
          <p:cNvSpPr txBox="1"/>
          <p:nvPr/>
        </p:nvSpPr>
        <p:spPr>
          <a:xfrm>
            <a:off x="8534400" y="533400"/>
            <a:ext cx="3866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  <a:r>
              <a:rPr lang="en-US" sz="700" dirty="0" smtClean="0"/>
              <a:t>.025</a:t>
            </a:r>
            <a:endParaRPr lang="en-US" sz="700" dirty="0"/>
          </a:p>
        </p:txBody>
      </p:sp>
      <p:sp>
        <p:nvSpPr>
          <p:cNvPr id="267" name="TextBox 266"/>
          <p:cNvSpPr txBox="1"/>
          <p:nvPr/>
        </p:nvSpPr>
        <p:spPr>
          <a:xfrm>
            <a:off x="3526853" y="53343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-0.005</a:t>
            </a:r>
            <a:endParaRPr lang="en-US" sz="700" dirty="0"/>
          </a:p>
        </p:txBody>
      </p:sp>
      <p:sp>
        <p:nvSpPr>
          <p:cNvPr id="268" name="TextBox 267"/>
          <p:cNvSpPr txBox="1"/>
          <p:nvPr/>
        </p:nvSpPr>
        <p:spPr>
          <a:xfrm>
            <a:off x="2688653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-0.010</a:t>
            </a:r>
            <a:endParaRPr lang="en-US" sz="700" dirty="0"/>
          </a:p>
        </p:txBody>
      </p:sp>
      <p:sp>
        <p:nvSpPr>
          <p:cNvPr id="269" name="TextBox 268"/>
          <p:cNvSpPr txBox="1"/>
          <p:nvPr/>
        </p:nvSpPr>
        <p:spPr>
          <a:xfrm>
            <a:off x="1850451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-0.015</a:t>
            </a:r>
            <a:endParaRPr lang="en-US" sz="700" dirty="0"/>
          </a:p>
        </p:txBody>
      </p:sp>
      <p:sp>
        <p:nvSpPr>
          <p:cNvPr id="270" name="TextBox 269"/>
          <p:cNvSpPr txBox="1"/>
          <p:nvPr/>
        </p:nvSpPr>
        <p:spPr>
          <a:xfrm>
            <a:off x="1033904" y="523874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-0.020</a:t>
            </a:r>
            <a:endParaRPr lang="en-US" sz="700" dirty="0"/>
          </a:p>
        </p:txBody>
      </p:sp>
      <p:sp>
        <p:nvSpPr>
          <p:cNvPr id="271" name="TextBox 270"/>
          <p:cNvSpPr txBox="1"/>
          <p:nvPr/>
        </p:nvSpPr>
        <p:spPr>
          <a:xfrm>
            <a:off x="195704" y="53340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-0.025</a:t>
            </a:r>
            <a:endParaRPr lang="en-US" sz="700" dirty="0"/>
          </a:p>
        </p:txBody>
      </p:sp>
      <p:sp>
        <p:nvSpPr>
          <p:cNvPr id="272" name="Rectangle 271"/>
          <p:cNvSpPr/>
          <p:nvPr/>
        </p:nvSpPr>
        <p:spPr>
          <a:xfrm>
            <a:off x="4572000" y="4343400"/>
            <a:ext cx="838199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66</a:t>
            </a:r>
          </a:p>
          <a:p>
            <a:pPr algn="ctr"/>
            <a:r>
              <a:rPr lang="en-US" sz="900" dirty="0" smtClean="0"/>
              <a:t>People: 0</a:t>
            </a:r>
          </a:p>
          <a:p>
            <a:pPr algn="ctr"/>
            <a:r>
              <a:rPr lang="en-US" sz="900" dirty="0" smtClean="0"/>
              <a:t>Vectors: 400</a:t>
            </a:r>
          </a:p>
          <a:p>
            <a:pPr algn="ctr"/>
            <a:r>
              <a:rPr lang="en-US" sz="900" dirty="0" smtClean="0"/>
              <a:t>LHM: 10</a:t>
            </a:r>
            <a:endParaRPr lang="en-US" sz="900" dirty="0"/>
          </a:p>
        </p:txBody>
      </p:sp>
      <p:sp>
        <p:nvSpPr>
          <p:cNvPr id="7" name="Freeform 6"/>
          <p:cNvSpPr/>
          <p:nvPr/>
        </p:nvSpPr>
        <p:spPr>
          <a:xfrm>
            <a:off x="396815" y="4356340"/>
            <a:ext cx="5865962" cy="2424022"/>
          </a:xfrm>
          <a:custGeom>
            <a:avLst/>
            <a:gdLst>
              <a:gd name="connsiteX0" fmla="*/ 0 w 5865962"/>
              <a:gd name="connsiteY0" fmla="*/ 0 h 2424022"/>
              <a:gd name="connsiteX1" fmla="*/ 5029200 w 5865962"/>
              <a:gd name="connsiteY1" fmla="*/ 0 h 2424022"/>
              <a:gd name="connsiteX2" fmla="*/ 5029200 w 5865962"/>
              <a:gd name="connsiteY2" fmla="*/ 612475 h 2424022"/>
              <a:gd name="connsiteX3" fmla="*/ 5865962 w 5865962"/>
              <a:gd name="connsiteY3" fmla="*/ 603849 h 2424022"/>
              <a:gd name="connsiteX4" fmla="*/ 5848710 w 5865962"/>
              <a:gd name="connsiteY4" fmla="*/ 2424022 h 2424022"/>
              <a:gd name="connsiteX5" fmla="*/ 5857336 w 5865962"/>
              <a:gd name="connsiteY5" fmla="*/ 2424022 h 242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5962" h="2424022">
                <a:moveTo>
                  <a:pt x="0" y="0"/>
                </a:moveTo>
                <a:lnTo>
                  <a:pt x="5029200" y="0"/>
                </a:lnTo>
                <a:lnTo>
                  <a:pt x="5029200" y="612475"/>
                </a:lnTo>
                <a:lnTo>
                  <a:pt x="5865962" y="603849"/>
                </a:lnTo>
                <a:lnTo>
                  <a:pt x="5848710" y="2424022"/>
                </a:lnTo>
                <a:lnTo>
                  <a:pt x="5857336" y="2424022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70936" y="690113"/>
            <a:ext cx="4201064" cy="3053751"/>
          </a:xfrm>
          <a:custGeom>
            <a:avLst/>
            <a:gdLst>
              <a:gd name="connsiteX0" fmla="*/ 0 w 4201064"/>
              <a:gd name="connsiteY0" fmla="*/ 2424023 h 3053751"/>
              <a:gd name="connsiteX1" fmla="*/ 3372928 w 4201064"/>
              <a:gd name="connsiteY1" fmla="*/ 2432649 h 3053751"/>
              <a:gd name="connsiteX2" fmla="*/ 3381555 w 4201064"/>
              <a:gd name="connsiteY2" fmla="*/ 3045125 h 3053751"/>
              <a:gd name="connsiteX3" fmla="*/ 4201064 w 4201064"/>
              <a:gd name="connsiteY3" fmla="*/ 3053751 h 3053751"/>
              <a:gd name="connsiteX4" fmla="*/ 4201064 w 4201064"/>
              <a:gd name="connsiteY4" fmla="*/ 0 h 3053751"/>
              <a:gd name="connsiteX5" fmla="*/ 4201064 w 4201064"/>
              <a:gd name="connsiteY5" fmla="*/ 0 h 305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1064" h="3053751">
                <a:moveTo>
                  <a:pt x="0" y="2424023"/>
                </a:moveTo>
                <a:lnTo>
                  <a:pt x="3372928" y="2432649"/>
                </a:lnTo>
                <a:lnTo>
                  <a:pt x="3381555" y="3045125"/>
                </a:lnTo>
                <a:lnTo>
                  <a:pt x="4201064" y="3053751"/>
                </a:lnTo>
                <a:lnTo>
                  <a:pt x="4201064" y="0"/>
                </a:lnTo>
                <a:lnTo>
                  <a:pt x="4201064" y="0"/>
                </a:ln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580626" y="681487"/>
            <a:ext cx="4192438" cy="4287328"/>
          </a:xfrm>
          <a:custGeom>
            <a:avLst/>
            <a:gdLst>
              <a:gd name="connsiteX0" fmla="*/ 8627 w 4192438"/>
              <a:gd name="connsiteY0" fmla="*/ 0 h 4287328"/>
              <a:gd name="connsiteX1" fmla="*/ 0 w 4192438"/>
              <a:gd name="connsiteY1" fmla="*/ 3674853 h 4287328"/>
              <a:gd name="connsiteX2" fmla="*/ 845389 w 4192438"/>
              <a:gd name="connsiteY2" fmla="*/ 3666226 h 4287328"/>
              <a:gd name="connsiteX3" fmla="*/ 828136 w 4192438"/>
              <a:gd name="connsiteY3" fmla="*/ 4287328 h 4287328"/>
              <a:gd name="connsiteX4" fmla="*/ 4192438 w 4192438"/>
              <a:gd name="connsiteY4" fmla="*/ 4278702 h 428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2438" h="4287328">
                <a:moveTo>
                  <a:pt x="8627" y="0"/>
                </a:moveTo>
                <a:cubicBezTo>
                  <a:pt x="5751" y="1224951"/>
                  <a:pt x="2876" y="2449902"/>
                  <a:pt x="0" y="3674853"/>
                </a:cubicBezTo>
                <a:lnTo>
                  <a:pt x="845389" y="3666226"/>
                </a:lnTo>
                <a:lnTo>
                  <a:pt x="828136" y="4287328"/>
                </a:lnTo>
                <a:lnTo>
                  <a:pt x="4192438" y="4278702"/>
                </a:ln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 Human/No Vector Migration</a:t>
            </a:r>
            <a:br>
              <a:rPr lang="en-US" sz="2400" dirty="0"/>
            </a:br>
            <a:r>
              <a:rPr lang="en-US" sz="2400" dirty="0"/>
              <a:t>vs </a:t>
            </a:r>
            <a:r>
              <a:rPr lang="en-US" sz="2400" dirty="0" smtClean="0"/>
              <a:t>No Human/Local, Regional, Food </a:t>
            </a:r>
            <a:r>
              <a:rPr lang="en-US" sz="2400" dirty="0"/>
              <a:t>Vector Migration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507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9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 Human/No Vector Migration</a:t>
            </a:r>
            <a:br>
              <a:rPr lang="en-US" sz="2400" dirty="0"/>
            </a:br>
            <a:r>
              <a:rPr lang="en-US" sz="2400" dirty="0"/>
              <a:t>vs </a:t>
            </a:r>
            <a:r>
              <a:rPr lang="en-US" sz="2400" dirty="0" smtClean="0"/>
              <a:t>No Human/Local, Regional, Habitat Vector </a:t>
            </a:r>
            <a:r>
              <a:rPr lang="en-US" sz="2400" dirty="0"/>
              <a:t>Migration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872"/>
            <a:ext cx="9144000" cy="487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 Human/No Vector Migration</a:t>
            </a:r>
            <a:br>
              <a:rPr lang="en-US" sz="2400" dirty="0"/>
            </a:br>
            <a:r>
              <a:rPr lang="en-US" sz="2400" dirty="0"/>
              <a:t>vs </a:t>
            </a:r>
            <a:r>
              <a:rPr lang="en-US" sz="2400" dirty="0" smtClean="0"/>
              <a:t>No Human/Local, Regional, Food, Habitat </a:t>
            </a:r>
            <a:r>
              <a:rPr lang="en-US" sz="2400" dirty="0"/>
              <a:t>Vector Migration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1"/>
            <a:ext cx="915069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Vector Migration Modifiers</a:t>
            </a:r>
            <a:br>
              <a:rPr lang="en-US" sz="2800" dirty="0" smtClean="0"/>
            </a:br>
            <a:r>
              <a:rPr lang="en-US" sz="2800" dirty="0" smtClean="0"/>
              <a:t>Average Vector Population</a:t>
            </a:r>
            <a:br>
              <a:rPr lang="en-US" sz="2800" dirty="0" smtClean="0"/>
            </a:br>
            <a:r>
              <a:rPr lang="en-US" sz="2800" dirty="0" smtClean="0"/>
              <a:t>Vulcan</a:t>
            </a:r>
            <a:endParaRPr lang="en-US" sz="28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6383"/>
            <a:ext cx="9144000" cy="533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0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Vector Migration Modifiers</a:t>
            </a:r>
            <a:br>
              <a:rPr lang="en-US" sz="2800" dirty="0" smtClean="0"/>
            </a:br>
            <a:r>
              <a:rPr lang="en-US" sz="2800" dirty="0" smtClean="0"/>
              <a:t>Average Vector Population</a:t>
            </a:r>
            <a:br>
              <a:rPr lang="en-US" sz="2800" dirty="0" smtClean="0"/>
            </a:br>
            <a:r>
              <a:rPr lang="en-US" sz="2800" dirty="0" smtClean="0"/>
              <a:t>Kronos</a:t>
            </a:r>
            <a:endParaRPr lang="en-US" sz="2800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0206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4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Vector Migration Modifiers</a:t>
            </a:r>
            <a:br>
              <a:rPr lang="en-US" sz="2800" dirty="0" smtClean="0"/>
            </a:br>
            <a:r>
              <a:rPr lang="en-US" sz="2800" dirty="0" smtClean="0"/>
              <a:t>Average Vector Population</a:t>
            </a:r>
            <a:br>
              <a:rPr lang="en-US" sz="2800" dirty="0" smtClean="0"/>
            </a:br>
            <a:r>
              <a:rPr lang="en-US" sz="2800" dirty="0" err="1" smtClean="0"/>
              <a:t>Andoria</a:t>
            </a:r>
            <a:endParaRPr lang="en-US" sz="28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70377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19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Modifiers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32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Food=2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3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Habitat=4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61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Food=2 &amp; Habitat=4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4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Human or Vector Migration</a:t>
            </a:r>
            <a:br>
              <a:rPr lang="en-US" dirty="0" smtClean="0"/>
            </a:br>
            <a:r>
              <a:rPr lang="en-US" dirty="0" smtClean="0"/>
              <a:t>Average Human Population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262"/>
            <a:ext cx="9144000" cy="4991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6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Food=4, Habitat=2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2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None vs 10% of Everyone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1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10% of Everyone Vs 10% of Work Node (100)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12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10% of Everyone Vs 10% of Node 13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3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10% of Everyone Vs 10% of Node 57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1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10% of Everyone Vs 10% of Node 75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6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in All Nodes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38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in Node 100 (Earth)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02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in Node 13 in Vulcan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70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in Node 57 in Kronos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8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Human or Vector Migration</a:t>
            </a:r>
            <a:br>
              <a:rPr lang="en-US" dirty="0" smtClean="0"/>
            </a:br>
            <a:r>
              <a:rPr lang="en-US" dirty="0" smtClean="0"/>
              <a:t>Average Vector Population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28801"/>
            <a:ext cx="912078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36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in Node 75 in </a:t>
            </a:r>
            <a:r>
              <a:rPr lang="en-US" dirty="0" err="1" smtClean="0"/>
              <a:t>Andoria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07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Starts in Node 57 in Kronos</a:t>
            </a:r>
            <a:br>
              <a:rPr lang="en-US" dirty="0" smtClean="0"/>
            </a:br>
            <a:r>
              <a:rPr lang="en-US" dirty="0" smtClean="0"/>
              <a:t>No Vaccination vs Vaccinate Neighbors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0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Starts in Node 57 in Kronos</a:t>
            </a:r>
            <a:br>
              <a:rPr lang="en-US" dirty="0" smtClean="0"/>
            </a:br>
            <a:r>
              <a:rPr lang="en-US" dirty="0"/>
              <a:t>No Vaccination vs </a:t>
            </a:r>
            <a:r>
              <a:rPr lang="en-US" dirty="0" smtClean="0"/>
              <a:t>Vaccinate Neighbors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7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Starts in Node 57 in Kronos</a:t>
            </a:r>
            <a:br>
              <a:rPr lang="en-US" sz="2800" dirty="0"/>
            </a:br>
            <a:r>
              <a:rPr lang="en-US" sz="2800" dirty="0" smtClean="0"/>
              <a:t>Vaccinate </a:t>
            </a:r>
            <a:r>
              <a:rPr lang="en-US" sz="2800" dirty="0"/>
              <a:t>Neighbors</a:t>
            </a:r>
            <a:br>
              <a:rPr lang="en-US" sz="2800" dirty="0"/>
            </a:br>
            <a:r>
              <a:rPr lang="en-US" sz="2800" dirty="0" smtClean="0"/>
              <a:t>vs Plus Move </a:t>
            </a:r>
            <a:r>
              <a:rPr lang="en-US" sz="2800" dirty="0"/>
              <a:t>Away From Infected </a:t>
            </a:r>
            <a:r>
              <a:rPr lang="en-US" sz="2800" dirty="0" smtClean="0"/>
              <a:t>House (</a:t>
            </a:r>
            <a:r>
              <a:rPr lang="en-US" sz="2800" dirty="0" err="1" smtClean="0"/>
              <a:t>MigrateTo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385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/>
              <a:t>Starts in Node 57 in Kronos</a:t>
            </a:r>
            <a:br>
              <a:rPr lang="en-US" sz="2400" dirty="0"/>
            </a:br>
            <a:r>
              <a:rPr lang="en-US" sz="2400" dirty="0"/>
              <a:t>Vaccinate Neighbors</a:t>
            </a:r>
            <a:br>
              <a:rPr lang="en-US" sz="2400" dirty="0"/>
            </a:br>
            <a:r>
              <a:rPr lang="en-US" sz="2400" dirty="0" smtClean="0"/>
              <a:t>Plus </a:t>
            </a:r>
            <a:r>
              <a:rPr lang="en-US" sz="2400" dirty="0"/>
              <a:t>Move Away From Infected </a:t>
            </a:r>
            <a:r>
              <a:rPr lang="en-US" sz="2400" dirty="0" smtClean="0"/>
              <a:t>House (</a:t>
            </a:r>
            <a:r>
              <a:rPr lang="en-US" sz="2400" dirty="0" err="1" smtClean="0"/>
              <a:t>MigrateTo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64" y="3048000"/>
            <a:ext cx="3429165" cy="192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343" y="4876800"/>
            <a:ext cx="3429165" cy="192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3049" y="374546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T=276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3049" y="580286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T=367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3439229" cy="1863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400" y="1752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T=48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67200" y="1676400"/>
            <a:ext cx="685800" cy="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67200" y="1905000"/>
            <a:ext cx="685800" cy="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76800" y="1447800"/>
            <a:ext cx="0" cy="76200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72000" y="1447800"/>
            <a:ext cx="0" cy="76200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4000" y="2514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57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 flipV="1">
            <a:off x="4343400" y="2150773"/>
            <a:ext cx="990600" cy="54849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Balance Scheme 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Config.json</a:t>
            </a:r>
            <a:r>
              <a:rPr lang="en-US" dirty="0" smtClean="0"/>
              <a:t> parameter</a:t>
            </a:r>
          </a:p>
          <a:p>
            <a:pPr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Load_Balance_Filename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"Load_Balance_4_cores.json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File format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3581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124200"/>
            <a:ext cx="8840882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Load_Balance_Scheme_Nodes_On_Core_Matrix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 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[1,2,3,4,5,11,12,13,14,15,21,22,23,24,25,31,32,33,34,35,45],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[6,7,8,9,10,16,17,18,19,20,26,27,28,29,30,36,37,38,39,40,46,47,48,49,50,56,57,58,59,60,67,68,69,70],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[61,62,63,64,65,66,71,72,73,74,75,76,77,81,82,83,84,85,86,87,91,92,93,94,95,96,97],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[41,42,43,44,51,52,53,54,55,78,79,80,88,89,90,98,99,100]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7397" y="4486111"/>
            <a:ext cx="185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Node IDs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3579" y="3712822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85364"/>
              </p:ext>
            </p:extLst>
          </p:nvPr>
        </p:nvGraphicFramePr>
        <p:xfrm>
          <a:off x="1447800" y="5638800"/>
          <a:ext cx="5549900" cy="762000"/>
        </p:xfrm>
        <a:graphic>
          <a:graphicData uri="http://schemas.openxmlformats.org/drawingml/2006/table">
            <a:tbl>
              <a:tblPr/>
              <a:tblGrid>
                <a:gridCol w="3429000"/>
                <a:gridCol w="609600"/>
                <a:gridCol w="889000"/>
                <a:gridCol w="622300"/>
              </a:tblGrid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4-Cores Checkerboard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4-Cores JSON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20_MV_hum_local_reg_sea_vec_local_reg_outbreak_75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5:55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10:58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3:12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9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10/16/2015</a:t>
            </a:r>
          </a:p>
          <a:p>
            <a:pPr lvl="1"/>
            <a:r>
              <a:rPr lang="en-US" dirty="0" smtClean="0"/>
              <a:t>Due to </a:t>
            </a:r>
            <a:r>
              <a:rPr lang="en-US" dirty="0" err="1" smtClean="0"/>
              <a:t>Jaline’s</a:t>
            </a:r>
            <a:r>
              <a:rPr lang="en-US" dirty="0" smtClean="0"/>
              <a:t> survey of research papers on vector migration, she requested that we change our modifiers.</a:t>
            </a:r>
          </a:p>
          <a:p>
            <a:pPr lvl="2"/>
            <a:r>
              <a:rPr lang="en-US" dirty="0" smtClean="0"/>
              <a:t>Habitat should just be based on Current Larval Capacity and not to take Larval Count into account.</a:t>
            </a:r>
          </a:p>
          <a:p>
            <a:pPr lvl="3"/>
            <a:r>
              <a:rPr lang="en-US" dirty="0" smtClean="0"/>
              <a:t>Previously, we took the Current Larval Capacity minus the number of larva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50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23_MV_hum_none_vec_local_reg_food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41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24_MV_hum_none_vec_local_reg_habitat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6935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25_MV_hum_none_vec_local_reg_food_habitat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71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12505" cy="493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Human/No Vector Migration</a:t>
            </a:r>
            <a:br>
              <a:rPr lang="en-US" dirty="0" smtClean="0"/>
            </a:br>
            <a:r>
              <a:rPr lang="en-US" dirty="0" smtClean="0"/>
              <a:t>vs Local Human/No Vector Migration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9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23_MV_hum_none_vec_local_reg_food</a:t>
            </a:r>
            <a:br>
              <a:rPr lang="en-US" sz="3200" dirty="0" smtClean="0"/>
            </a:br>
            <a:r>
              <a:rPr lang="en-US" sz="3200" dirty="0" smtClean="0"/>
              <a:t>Average </a:t>
            </a:r>
            <a:r>
              <a:rPr lang="en-US" sz="3200" dirty="0"/>
              <a:t>Vector Population</a:t>
            </a:r>
            <a:br>
              <a:rPr lang="en-US" sz="3200" dirty="0"/>
            </a:br>
            <a:r>
              <a:rPr lang="en-US" sz="3200" dirty="0" smtClean="0"/>
              <a:t>Before vs After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607321"/>
            <a:ext cx="9124950" cy="525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4108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24_MV_hum_none_vec_local_reg_habitat</a:t>
            </a:r>
            <a:br>
              <a:rPr lang="en-US" sz="3200" dirty="0" smtClean="0"/>
            </a:br>
            <a:r>
              <a:rPr lang="en-US" sz="3200" dirty="0" smtClean="0"/>
              <a:t>Average Vector Population</a:t>
            </a:r>
            <a:br>
              <a:rPr lang="en-US" sz="3200" dirty="0" smtClean="0"/>
            </a:br>
            <a:r>
              <a:rPr lang="en-US" sz="3200" dirty="0" smtClean="0"/>
              <a:t>Before Vs After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7099"/>
            <a:ext cx="9144000" cy="5170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17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25_MV_hum_none_vec_local_reg_food_habitat</a:t>
            </a:r>
            <a:br>
              <a:rPr lang="en-US" sz="3200" dirty="0" smtClean="0"/>
            </a:br>
            <a:r>
              <a:rPr lang="en-US" sz="3200" dirty="0" smtClean="0"/>
              <a:t>Average Vector Population</a:t>
            </a:r>
            <a:br>
              <a:rPr lang="en-US" sz="3200" dirty="0" smtClean="0"/>
            </a:br>
            <a:r>
              <a:rPr lang="en-US" sz="3200" dirty="0" smtClean="0"/>
              <a:t>Before vs After</a:t>
            </a:r>
            <a:endParaRPr 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1"/>
            <a:ext cx="9155697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234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23_MV_hum_none_vec_local_reg_food</a:t>
            </a:r>
            <a:br>
              <a:rPr lang="en-US" sz="3200" dirty="0"/>
            </a:br>
            <a:r>
              <a:rPr lang="en-US" sz="3200" dirty="0"/>
              <a:t>Average Vector Population</a:t>
            </a:r>
            <a:br>
              <a:rPr lang="en-US" sz="3200" dirty="0"/>
            </a:br>
            <a:r>
              <a:rPr lang="en-US" sz="3200" dirty="0"/>
              <a:t>Before vs After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4333875"/>
            <a:ext cx="45720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4" y="1676400"/>
            <a:ext cx="4600575" cy="258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2499479"/>
            <a:ext cx="8031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99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24_MV_hum_none_vec_local_reg_habitat</a:t>
            </a:r>
            <a:br>
              <a:rPr lang="en-US" sz="3200" dirty="0"/>
            </a:br>
            <a:r>
              <a:rPr lang="en-US" sz="3200" dirty="0"/>
              <a:t>Average Vector Population</a:t>
            </a:r>
            <a:br>
              <a:rPr lang="en-US" sz="3200" dirty="0"/>
            </a:br>
            <a:r>
              <a:rPr lang="en-US" sz="3200" dirty="0"/>
              <a:t>Before Vs After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368151"/>
            <a:ext cx="45720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0"/>
            <a:ext cx="4496082" cy="252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2499479"/>
            <a:ext cx="8031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96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25_MV_hum_none_vec_local_reg_food_habitat</a:t>
            </a:r>
            <a:br>
              <a:rPr lang="en-US" sz="3200" dirty="0"/>
            </a:br>
            <a:r>
              <a:rPr lang="en-US" sz="3200" dirty="0"/>
              <a:t>Average Vector Population</a:t>
            </a:r>
            <a:br>
              <a:rPr lang="en-US" sz="3200" dirty="0"/>
            </a:br>
            <a:r>
              <a:rPr lang="en-US" sz="3200" dirty="0"/>
              <a:t>Before vs After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343400"/>
            <a:ext cx="45720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19250"/>
            <a:ext cx="4572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2499479"/>
            <a:ext cx="8031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3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5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 Human/No Vector </a:t>
            </a:r>
            <a:r>
              <a:rPr lang="en-US" sz="2400" dirty="0" smtClean="0"/>
              <a:t>Migration – Outbreak 10% Everyone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Vs Human Local, Regional, Sea Migration &amp;</a:t>
            </a:r>
            <a:br>
              <a:rPr lang="en-US" sz="2400" dirty="0" smtClean="0"/>
            </a:br>
            <a:r>
              <a:rPr lang="en-US" sz="2400" dirty="0" smtClean="0"/>
              <a:t>Vector Local, Regional Migration</a:t>
            </a:r>
            <a:br>
              <a:rPr lang="en-US" sz="2400" dirty="0" smtClean="0"/>
            </a:br>
            <a:r>
              <a:rPr lang="en-US" sz="2400" dirty="0" smtClean="0"/>
              <a:t>Outbreak – 10% Work Node (100)</a:t>
            </a:r>
            <a:endParaRPr lang="en-US" sz="2400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5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None vs 10% of Work Node (100)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9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Food=4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41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Human / No Vector Migration</a:t>
            </a:r>
            <a:br>
              <a:rPr lang="en-US" dirty="0" smtClean="0"/>
            </a:br>
            <a:r>
              <a:rPr lang="en-US" dirty="0" smtClean="0"/>
              <a:t>Average Human Population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" y="1828801"/>
            <a:ext cx="9144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5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Habitat=2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8762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Food=4, Habitat=2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582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Food=4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9437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Habitat=2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320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 Human/No Vector </a:t>
            </a:r>
            <a:r>
              <a:rPr lang="en-US" sz="2400" dirty="0" smtClean="0"/>
              <a:t>Migration – Outbreak 10% Everyone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Vs Human Local, Regional, Sea Migration &amp;</a:t>
            </a:r>
            <a:br>
              <a:rPr lang="en-US" sz="2400" dirty="0" smtClean="0"/>
            </a:br>
            <a:r>
              <a:rPr lang="en-US" sz="2400" dirty="0" smtClean="0"/>
              <a:t>Vector Local, Regional Migration</a:t>
            </a:r>
            <a:br>
              <a:rPr lang="en-US" sz="2400" dirty="0" smtClean="0"/>
            </a:br>
            <a:r>
              <a:rPr lang="en-US" sz="2400" dirty="0" smtClean="0"/>
              <a:t>Outbreak - None</a:t>
            </a:r>
            <a:endParaRPr lang="en-US" sz="2400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205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None vs 10% of Everyone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0123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10% of Everyone Vs 10% of Work Node (100)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723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10% of Everyone Vs 10% of Node 13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341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10% of Everyone Vs 10% of Node 57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291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Outbreak</a:t>
            </a:r>
            <a:br>
              <a:rPr lang="en-US" sz="2400" dirty="0" smtClean="0"/>
            </a:br>
            <a:r>
              <a:rPr lang="en-US" sz="2400" dirty="0" smtClean="0"/>
              <a:t>10% of Everyone Vs 10% of Node 75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1249362"/>
            <a:ext cx="3069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Human </a:t>
            </a:r>
            <a:r>
              <a:rPr lang="en-US" sz="1400" dirty="0" smtClean="0"/>
              <a:t>Migration = Local</a:t>
            </a:r>
            <a:r>
              <a:rPr lang="en-US" sz="1400" dirty="0"/>
              <a:t>, Regional, </a:t>
            </a:r>
            <a:r>
              <a:rPr lang="en-US" sz="1400" dirty="0" smtClean="0"/>
              <a:t>Sea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Vector </a:t>
            </a:r>
            <a:r>
              <a:rPr lang="en-US" sz="1400" dirty="0" smtClean="0"/>
              <a:t>Migration = Local</a:t>
            </a:r>
            <a:r>
              <a:rPr lang="en-US" sz="1400" dirty="0"/>
              <a:t>, </a:t>
            </a:r>
            <a:r>
              <a:rPr lang="en-US" sz="1400" dirty="0" smtClean="0"/>
              <a:t>Regional</a:t>
            </a:r>
            <a:endParaRPr lang="en-US" sz="14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83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55734</TotalTime>
  <Words>3896</Words>
  <Application>Microsoft Office PowerPoint</Application>
  <PresentationFormat>On-screen Show (4:3)</PresentationFormat>
  <Paragraphs>1548</Paragraphs>
  <Slides>99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Household Modeling Prototype</vt:lpstr>
      <vt:lpstr>Multiple Villages</vt:lpstr>
      <vt:lpstr>Multiple Villages - Larval Habitat</vt:lpstr>
      <vt:lpstr>Multiple Villages - People</vt:lpstr>
      <vt:lpstr>Multiple Villages</vt:lpstr>
      <vt:lpstr>No Human or Vector Migration Average Human Population</vt:lpstr>
      <vt:lpstr>No Human or Vector Migration Average Vector Population</vt:lpstr>
      <vt:lpstr>No Human/No Vector Migration vs Local Human/No Vector Migration</vt:lpstr>
      <vt:lpstr>Local Human / No Vector Migration Average Human Population</vt:lpstr>
      <vt:lpstr>Local Human / No Vector Migration Average Vector Population</vt:lpstr>
      <vt:lpstr>Human Migration For  Node 1 Residents Local Migration</vt:lpstr>
      <vt:lpstr>Human Migration For Node 13 Residents</vt:lpstr>
      <vt:lpstr>No Human/No Vector Migration vs Regional Human/No Vector Migration</vt:lpstr>
      <vt:lpstr>Human Migration For  Node 1 Residents Regional Migration</vt:lpstr>
      <vt:lpstr>Human Migration For  Node 13 Residents Regional Migration</vt:lpstr>
      <vt:lpstr>Human Migration For  Node 50 Residents Regional Migration</vt:lpstr>
      <vt:lpstr>Human Migration For  Node 75 Residents Regional Migration</vt:lpstr>
      <vt:lpstr>No Human/No Vector Migration vs Sea Human/No Vector Migration</vt:lpstr>
      <vt:lpstr>Human Migration For  Node 1 Residents Sea Migration</vt:lpstr>
      <vt:lpstr>Human Migration For  Node 13 Residents Sea Migration</vt:lpstr>
      <vt:lpstr>Human Migration For  Node 50 Residents Sea Migration</vt:lpstr>
      <vt:lpstr>Human Migration For  Node 75 Residents Sea Migration</vt:lpstr>
      <vt:lpstr>No Human/No Vector Migration vs Sea, Fam Human/No Vector Migration</vt:lpstr>
      <vt:lpstr>Human Migration For  Node 1 Residents Sea, Family Migration</vt:lpstr>
      <vt:lpstr>Human Migration For  Node 13 Residents Sea, Family Migration</vt:lpstr>
      <vt:lpstr>Human Migration For  Node 50 Residents Sea, Family Migration</vt:lpstr>
      <vt:lpstr>Human Migration For  Node 75 Residents Sea, Family Migration</vt:lpstr>
      <vt:lpstr>No Human/No Vector Migration vs Local, Regional Human/No Vector Migration</vt:lpstr>
      <vt:lpstr>Human Migration For  Node 1 Residents Local, Regional Migration</vt:lpstr>
      <vt:lpstr>Human Migration For  Node 13 Residents Local, Regional Migration</vt:lpstr>
      <vt:lpstr>Human Migration For  Node 50 Residents Local, Regional Migration</vt:lpstr>
      <vt:lpstr>Human Migration For  Node 75 Residents Local, Regional Migration</vt:lpstr>
      <vt:lpstr>No Human/No Vector Migration vs Local, Regional, Sea Human/No Vector Migration</vt:lpstr>
      <vt:lpstr>Human Migration For  Node 1 Residents Local, Regional, Sea Migration</vt:lpstr>
      <vt:lpstr>Human Migration For  Node 13 Residents Local, Regional, Sea Migration</vt:lpstr>
      <vt:lpstr>Human Migration For  Node 50 Residents Local, Regional, Sea Migration</vt:lpstr>
      <vt:lpstr>Human Migration For  Node 75 Residents Local, Regional, Sea Migration</vt:lpstr>
      <vt:lpstr>No Human/No Vector Migration vs Local, Regional, Sea, Family Human/No Vector Migration</vt:lpstr>
      <vt:lpstr>Human Migration For  Node 1 Residents Local, Regional, Sea, Family Migration</vt:lpstr>
      <vt:lpstr>Human Migration For  Node 13 Residents Local, Regional, Sea, Family Migration</vt:lpstr>
      <vt:lpstr>Human Migration For  Node 50 Residents Local, Regional, Sea, Family Migration</vt:lpstr>
      <vt:lpstr>Human Migration For  Node 75 Residents Local, Regional, Sea, Family Migration</vt:lpstr>
      <vt:lpstr>No Human/No Vector Migration vs No Human/Local Vector Migration</vt:lpstr>
      <vt:lpstr>No Human/Local Vector Migration Average Vector Population &amp; Local/Regional Migration From</vt:lpstr>
      <vt:lpstr>No Human/No Vector Migration vs No Human/Regional Vector Migration</vt:lpstr>
      <vt:lpstr>No Human/Regional Vector Migration Average Vector Population &amp; Regional Migration From</vt:lpstr>
      <vt:lpstr>No Human/No Vector Migration vs No Human/Local, Regional Vector Migration</vt:lpstr>
      <vt:lpstr>No Human/Local, Regional Vector Migration Average Vector Population &amp; Local/Regional Migration From</vt:lpstr>
      <vt:lpstr>Average # of Vectors Migrating Locally/Regionally Per Day Per Node</vt:lpstr>
      <vt:lpstr>No Human/No Vector Migration vs No Human/Local, Regional, Food Vector Migration</vt:lpstr>
      <vt:lpstr>No Human/No Vector Migration vs No Human/Local, Regional, Habitat Vector Migration</vt:lpstr>
      <vt:lpstr>No Human/No Vector Migration vs No Human/Local, Regional, Food, Habitat Vector Migration</vt:lpstr>
      <vt:lpstr>Vector Migration Modifiers Average Vector Population Vulcan</vt:lpstr>
      <vt:lpstr>Vector Migration Modifiers Average Vector Population Kronos</vt:lpstr>
      <vt:lpstr>Vector Migration Modifiers Average Vector Population Andoria</vt:lpstr>
      <vt:lpstr>No Modifiers</vt:lpstr>
      <vt:lpstr>Food=2</vt:lpstr>
      <vt:lpstr>Habitat=4</vt:lpstr>
      <vt:lpstr>Food=2 &amp; Habitat=4</vt:lpstr>
      <vt:lpstr>Food=4, Habitat=2</vt:lpstr>
      <vt:lpstr>Outbreak None vs 10% of Everyone</vt:lpstr>
      <vt:lpstr>Outbreak 10% of Everyone Vs 10% of Work Node (100)</vt:lpstr>
      <vt:lpstr>Outbreak 10% of Everyone Vs 10% of Node 13</vt:lpstr>
      <vt:lpstr>Outbreak 10% of Everyone Vs 10% of Node 57</vt:lpstr>
      <vt:lpstr>Outbreak 10% of Everyone Vs 10% of Node 75</vt:lpstr>
      <vt:lpstr>Starts in All Nodes</vt:lpstr>
      <vt:lpstr>Starts in Node 100 (Earth)</vt:lpstr>
      <vt:lpstr>Starts in Node 13 in Vulcan</vt:lpstr>
      <vt:lpstr>Starts in Node 57 in Kronos</vt:lpstr>
      <vt:lpstr>Starts in Node 75 in Andoria</vt:lpstr>
      <vt:lpstr>Starts in Node 57 in Kronos No Vaccination vs Vaccinate Neighbors</vt:lpstr>
      <vt:lpstr>Starts in Node 57 in Kronos No Vaccination vs Vaccinate Neighbors</vt:lpstr>
      <vt:lpstr>Starts in Node 57 in Kronos Vaccinate Neighbors vs Plus Move Away From Infected House (MigrateTo)</vt:lpstr>
      <vt:lpstr>Starts in Node 57 in Kronos Vaccinate Neighbors Plus Move Away From Infected House (MigrateTo)</vt:lpstr>
      <vt:lpstr>Load Balance Scheme Json</vt:lpstr>
      <vt:lpstr>Updates</vt:lpstr>
      <vt:lpstr>23_MV_hum_none_vec_local_reg_food</vt:lpstr>
      <vt:lpstr>24_MV_hum_none_vec_local_reg_habitat</vt:lpstr>
      <vt:lpstr>25_MV_hum_none_vec_local_reg_food_habitat</vt:lpstr>
      <vt:lpstr>23_MV_hum_none_vec_local_reg_food Average Vector Population Before vs After</vt:lpstr>
      <vt:lpstr>24_MV_hum_none_vec_local_reg_habitat Average Vector Population Before Vs After</vt:lpstr>
      <vt:lpstr>25_MV_hum_none_vec_local_reg_food_habitat Average Vector Population Before vs After</vt:lpstr>
      <vt:lpstr>23_MV_hum_none_vec_local_reg_food Average Vector Population Before vs After</vt:lpstr>
      <vt:lpstr>24_MV_hum_none_vec_local_reg_habitat Average Vector Population Before Vs After</vt:lpstr>
      <vt:lpstr>25_MV_hum_none_vec_local_reg_food_habitat Average Vector Population Before vs After</vt:lpstr>
      <vt:lpstr>Backups</vt:lpstr>
      <vt:lpstr>No Human/No Vector Migration – Outbreak 10% Everyone Vs Human Local, Regional, Sea Migration &amp; Vector Local, Regional Migration Outbreak – 10% Work Node (100)</vt:lpstr>
      <vt:lpstr>Outbreak None vs 10% of Work Node (100)</vt:lpstr>
      <vt:lpstr>Food=4</vt:lpstr>
      <vt:lpstr>Habitat=2</vt:lpstr>
      <vt:lpstr>Food=4, Habitat=2</vt:lpstr>
      <vt:lpstr>Food=4</vt:lpstr>
      <vt:lpstr>Habitat=2</vt:lpstr>
      <vt:lpstr>No Human/No Vector Migration – Outbreak 10% Everyone Vs Human Local, Regional, Sea Migration &amp; Vector Local, Regional Migration Outbreak - None</vt:lpstr>
      <vt:lpstr>Outbreak None vs 10% of Everyone</vt:lpstr>
      <vt:lpstr>Outbreak 10% of Everyone Vs 10% of Work Node (100)</vt:lpstr>
      <vt:lpstr>Outbreak 10% of Everyone Vs 10% of Node 13</vt:lpstr>
      <vt:lpstr>Outbreak 10% of Everyone Vs 10% of Node 57</vt:lpstr>
      <vt:lpstr>Outbreak 10% of Everyone Vs 10% of Node 75</vt:lpstr>
    </vt:vector>
  </TitlesOfParts>
  <Company>Intellectual Ventures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Bridenbecker</dc:creator>
  <cp:lastModifiedBy>Dan Bridenbecker</cp:lastModifiedBy>
  <cp:revision>266</cp:revision>
  <dcterms:created xsi:type="dcterms:W3CDTF">2015-06-30T13:58:25Z</dcterms:created>
  <dcterms:modified xsi:type="dcterms:W3CDTF">2015-10-19T18:24:55Z</dcterms:modified>
</cp:coreProperties>
</file>